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2" r:id="rId2"/>
    <p:sldMasterId id="2147483709" r:id="rId3"/>
  </p:sldMasterIdLst>
  <p:notesMasterIdLst>
    <p:notesMasterId r:id="rId25"/>
  </p:notesMasterIdLst>
  <p:sldIdLst>
    <p:sldId id="256" r:id="rId4"/>
    <p:sldId id="1053" r:id="rId5"/>
    <p:sldId id="257" r:id="rId6"/>
    <p:sldId id="1054" r:id="rId7"/>
    <p:sldId id="1125" r:id="rId8"/>
    <p:sldId id="1052" r:id="rId9"/>
    <p:sldId id="1057" r:id="rId10"/>
    <p:sldId id="1062" r:id="rId11"/>
    <p:sldId id="1060" r:id="rId12"/>
    <p:sldId id="1064" r:id="rId13"/>
    <p:sldId id="1063" r:id="rId14"/>
    <p:sldId id="1123" r:id="rId15"/>
    <p:sldId id="1072" r:id="rId16"/>
    <p:sldId id="1126" r:id="rId17"/>
    <p:sldId id="1127" r:id="rId18"/>
    <p:sldId id="1128" r:id="rId19"/>
    <p:sldId id="1131" r:id="rId20"/>
    <p:sldId id="1129" r:id="rId21"/>
    <p:sldId id="517" r:id="rId22"/>
    <p:sldId id="273" r:id="rId23"/>
    <p:sldId id="1065" r:id="rId2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65DA"/>
    <a:srgbClr val="3664AD"/>
    <a:srgbClr val="FC3474"/>
    <a:srgbClr val="275187"/>
    <a:srgbClr val="001F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43" autoAdjust="0"/>
    <p:restoredTop sz="95872" autoAdjust="0"/>
  </p:normalViewPr>
  <p:slideViewPr>
    <p:cSldViewPr snapToGrid="0" snapToObjects="1">
      <p:cViewPr>
        <p:scale>
          <a:sx n="100" d="100"/>
          <a:sy n="100" d="100"/>
        </p:scale>
        <p:origin x="1144" y="12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A6B91A-7261-764A-80C3-330AD7A5E1C5}" type="datetimeFigureOut">
              <a:rPr lang="en-US" smtClean="0"/>
              <a:t>2/15/19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D6D75F-EBD7-094D-A4D8-BE1FF6506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476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What is happening in market that is bringing us together and our vision of the best industry approach for the future of the MF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Co-existence with other cloud deployment models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Protecting future investments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Make it simple and familiar</a:t>
            </a:r>
          </a:p>
          <a:p>
            <a:pPr marL="7937" indent="0">
              <a:buNone/>
            </a:pPr>
            <a:r>
              <a:rPr lang="en-US" dirty="0"/>
              <a:t>What is the take-away from this slide?</a:t>
            </a:r>
          </a:p>
          <a:p>
            <a:pPr lvl="1"/>
            <a:r>
              <a:rPr lang="en-US" dirty="0"/>
              <a:t>The Zowe project has a clear vision of the most critical challenges facing the Mainframe ecosystem given the shifting IT architectural landscape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9F560-7709-4E1B-8D46-96B51AA4856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935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Zowe reduces the time to on-board new developers and system programmers working on the Mainframe.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Zowe makes interacting with the mainframe feel like any modern cloud or desktop platform.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Zowe improves responsiveness to Line of Business requests and time to market by simplifying task and interactions.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0AED143-1506-434C-B47D-CBF33F177B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139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z/OS MF REST API Services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Application Linking Manager interface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Application server routing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Clipboard (saving data to be passed from App to App)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Cloud Provisioning </a:t>
            </a:r>
            <a:br>
              <a:rPr lang="en-US" sz="1200" dirty="0"/>
            </a:br>
            <a:r>
              <a:rPr lang="en-US" sz="1200" dirty="0"/>
              <a:t>(CICS, IMS, WAS, 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Console Services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Data persistence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Data Set and file REST interface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Development Services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Information retrieval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Job Management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Multisystem routing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Notification (e-mail, SMS, 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Software management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System Variable Services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Topology services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TSO/E address space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WLM Resource Pooling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Workflow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D6D75F-EBD7-094D-A4D8-BE1FF6506D9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95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914400">
              <a:buFont typeface="Arial" panose="020B0604020202020204" pitchFamily="34" charset="0"/>
              <a:buNone/>
            </a:pPr>
            <a:r>
              <a:rPr lang="en-US" b="1" dirty="0">
                <a:latin typeface="IBM Plex Sans" charset="0"/>
                <a:ea typeface="IBM Plex Sans" charset="0"/>
                <a:cs typeface="IBM Plex Sans" charset="0"/>
              </a:rPr>
              <a:t>JES Explorer</a:t>
            </a: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r>
              <a:rPr lang="en-US" dirty="0">
                <a:latin typeface="IBM Plex Sans" charset="0"/>
                <a:ea typeface="IBM Plex Sans" charset="0"/>
                <a:cs typeface="IBM Plex Sans" charset="0"/>
              </a:rPr>
              <a:t>Browse jobs by filter.  </a:t>
            </a: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r>
              <a:rPr lang="en-US" dirty="0">
                <a:latin typeface="IBM Plex Sans" charset="0"/>
                <a:ea typeface="IBM Plex Sans" charset="0"/>
                <a:cs typeface="IBM Plex Sans" charset="0"/>
              </a:rPr>
              <a:t>User, name, status, type, return / abend code</a:t>
            </a: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r>
              <a:rPr lang="en-US" dirty="0">
                <a:latin typeface="IBM Plex Sans" charset="0"/>
                <a:ea typeface="IBM Plex Sans" charset="0"/>
                <a:cs typeface="IBM Plex Sans" charset="0"/>
              </a:rPr>
              <a:t>Expand job to show file and step names</a:t>
            </a: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r>
              <a:rPr lang="en-US" dirty="0">
                <a:latin typeface="IBM Plex Sans" charset="0"/>
                <a:ea typeface="IBM Plex Sans" charset="0"/>
                <a:cs typeface="IBM Plex Sans" charset="0"/>
              </a:rPr>
              <a:t>View job files to show content</a:t>
            </a: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r>
              <a:rPr lang="en-US" dirty="0">
                <a:latin typeface="IBM Plex Sans" charset="0"/>
                <a:ea typeface="IBM Plex Sans" charset="0"/>
                <a:cs typeface="IBM Plex Sans" charset="0"/>
              </a:rPr>
              <a:t>Actions:  Cancel,  Purge,  Hold,  Release</a:t>
            </a: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r>
              <a:rPr lang="en-US" dirty="0">
                <a:latin typeface="IBM Plex Sans" charset="0"/>
                <a:ea typeface="IBM Plex Sans" charset="0"/>
                <a:cs typeface="IBM Plex Sans" charset="0"/>
              </a:rPr>
              <a:t>If job is active file contents auto refresh </a:t>
            </a: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r>
              <a:rPr lang="en-US" dirty="0">
                <a:latin typeface="IBM Plex Sans" charset="0"/>
                <a:ea typeface="IBM Plex Sans" charset="0"/>
                <a:cs typeface="IBM Plex Sans" charset="0"/>
              </a:rPr>
              <a:t>View system log  </a:t>
            </a: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endParaRPr lang="en-US" dirty="0">
              <a:latin typeface="IBM Plex Sans" charset="0"/>
              <a:ea typeface="IBM Plex Sans" charset="0"/>
              <a:cs typeface="IBM Plex Sans" charset="0"/>
            </a:endParaRPr>
          </a:p>
          <a:p>
            <a:pPr marL="0" indent="0" defTabSz="914400">
              <a:buFont typeface="Arial" panose="020B0604020202020204" pitchFamily="34" charset="0"/>
              <a:buNone/>
            </a:pPr>
            <a:r>
              <a:rPr lang="en-US" b="1" dirty="0">
                <a:latin typeface="IBM Plex Sans" charset="0"/>
                <a:ea typeface="IBM Plex Sans" charset="0"/>
                <a:cs typeface="IBM Plex Sans" charset="0"/>
              </a:rPr>
              <a:t>MVS Explorer</a:t>
            </a: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r>
              <a:rPr lang="en-US" dirty="0">
                <a:latin typeface="IBM Plex Sans" charset="0"/>
                <a:ea typeface="IBM Plex Sans" charset="0"/>
                <a:cs typeface="IBM Plex Sans" charset="0"/>
              </a:rPr>
              <a:t>Browse MVS files status using mask</a:t>
            </a: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r>
              <a:rPr lang="en-US" dirty="0">
                <a:latin typeface="IBM Plex Sans" charset="0"/>
                <a:ea typeface="IBM Plex Sans" charset="0"/>
                <a:cs typeface="IBM Plex Sans" charset="0"/>
              </a:rPr>
              <a:t>Allocate and Allocate Like PDS</a:t>
            </a: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r>
              <a:rPr lang="en-US" dirty="0">
                <a:latin typeface="IBM Plex Sans" charset="0"/>
                <a:ea typeface="IBM Plex Sans" charset="0"/>
                <a:cs typeface="IBM Plex Sans" charset="0"/>
              </a:rPr>
              <a:t>Create PDS Member</a:t>
            </a: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r>
              <a:rPr lang="en-US" dirty="0">
                <a:latin typeface="IBM Plex Sans" charset="0"/>
                <a:ea typeface="IBM Plex Sans" charset="0"/>
                <a:cs typeface="IBM Plex Sans" charset="0"/>
              </a:rPr>
              <a:t>Delete PDS</a:t>
            </a: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r>
              <a:rPr lang="en-US" dirty="0">
                <a:latin typeface="IBM Plex Sans" charset="0"/>
                <a:ea typeface="IBM Plex Sans" charset="0"/>
                <a:cs typeface="IBM Plex Sans" charset="0"/>
              </a:rPr>
              <a:t>Delete Member</a:t>
            </a: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r>
              <a:rPr lang="en-US" dirty="0">
                <a:latin typeface="IBM Plex Sans" charset="0"/>
                <a:ea typeface="IBM Plex Sans" charset="0"/>
                <a:cs typeface="IBM Plex Sans" charset="0"/>
              </a:rPr>
              <a:t>Migrate Data Set</a:t>
            </a: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r>
              <a:rPr lang="en-US" dirty="0">
                <a:latin typeface="IBM Plex Sans" charset="0"/>
                <a:ea typeface="IBM Plex Sans" charset="0"/>
                <a:cs typeface="IBM Plex Sans" charset="0"/>
              </a:rPr>
              <a:t>Recall Data Set</a:t>
            </a: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r>
              <a:rPr lang="en-US" dirty="0">
                <a:latin typeface="IBM Plex Sans" charset="0"/>
                <a:ea typeface="IBM Plex Sans" charset="0"/>
                <a:cs typeface="IBM Plex Sans" charset="0"/>
              </a:rPr>
              <a:t>Submit as Job PDS member and sequential data sets</a:t>
            </a: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r>
              <a:rPr lang="en-US" dirty="0">
                <a:latin typeface="IBM Plex Sans" charset="0"/>
                <a:ea typeface="IBM Plex Sans" charset="0"/>
                <a:cs typeface="IBM Plex Sans" charset="0"/>
              </a:rPr>
              <a:t>View Data Set Member or sequential data set content</a:t>
            </a: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r>
              <a:rPr lang="en-US" dirty="0">
                <a:latin typeface="IBM Plex Sans" charset="0"/>
                <a:ea typeface="IBM Plex Sans" charset="0"/>
                <a:cs typeface="IBM Plex Sans" charset="0"/>
              </a:rPr>
              <a:t>Edit PDS Member or sequential PDS file content: Render content for JCL and REXX</a:t>
            </a:r>
            <a:endParaRPr lang="en-US" b="1" dirty="0">
              <a:latin typeface="IBM Plex Sans" charset="0"/>
              <a:ea typeface="IBM Plex Sans" charset="0"/>
              <a:cs typeface="IBM Plex Sans" charset="0"/>
            </a:endParaRP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endParaRPr lang="en-US" dirty="0">
              <a:latin typeface="IBM Plex Sans" charset="0"/>
              <a:ea typeface="IBM Plex Sans" charset="0"/>
              <a:cs typeface="IBM Plex Sans" charset="0"/>
            </a:endParaRPr>
          </a:p>
          <a:p>
            <a:pPr marL="0" indent="0" defTabSz="914400">
              <a:buFont typeface="Arial" panose="020B0604020202020204" pitchFamily="34" charset="0"/>
              <a:buNone/>
            </a:pPr>
            <a:r>
              <a:rPr lang="en-US" b="1" dirty="0">
                <a:latin typeface="IBM Plex Sans" charset="0"/>
                <a:ea typeface="IBM Plex Sans" charset="0"/>
                <a:cs typeface="IBM Plex Sans" charset="0"/>
              </a:rPr>
              <a:t>USS Explorer</a:t>
            </a: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r>
              <a:rPr lang="en-US" dirty="0">
                <a:latin typeface="IBM Plex Sans" charset="0"/>
                <a:ea typeface="IBM Plex Sans" charset="0"/>
                <a:cs typeface="IBM Plex Sans" charset="0"/>
              </a:rPr>
              <a:t>Browse USS Folders and Files in navigator with filter</a:t>
            </a: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r>
              <a:rPr lang="en-US" dirty="0">
                <a:latin typeface="IBM Plex Sans" charset="0"/>
                <a:ea typeface="IBM Plex Sans" charset="0"/>
                <a:cs typeface="IBM Plex Sans" charset="0"/>
              </a:rPr>
              <a:t>Create Folders and Files</a:t>
            </a: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r>
              <a:rPr lang="en-US" dirty="0">
                <a:latin typeface="IBM Plex Sans" charset="0"/>
                <a:ea typeface="IBM Plex Sans" charset="0"/>
                <a:cs typeface="IBM Plex Sans" charset="0"/>
              </a:rPr>
              <a:t>Delete Folders and Files</a:t>
            </a: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r>
              <a:rPr lang="en-US" dirty="0">
                <a:latin typeface="IBM Plex Sans" charset="0"/>
                <a:ea typeface="IBM Plex Sans" charset="0"/>
                <a:cs typeface="IBM Plex Sans" charset="0"/>
              </a:rPr>
              <a:t>View file content</a:t>
            </a: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r>
              <a:rPr lang="en-US" dirty="0">
                <a:latin typeface="IBM Plex Sans" charset="0"/>
                <a:ea typeface="IBM Plex Sans" charset="0"/>
                <a:cs typeface="IBM Plex Sans" charset="0"/>
              </a:rPr>
              <a:t>Edit file content: Render content for javascript</a:t>
            </a: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r>
              <a:rPr lang="en-US" dirty="0">
                <a:latin typeface="IBM Plex Sans" charset="0"/>
                <a:ea typeface="IBM Plex Sans" charset="0"/>
                <a:cs typeface="IBM Plex Sans" charset="0"/>
              </a:rPr>
              <a:t>Compare two files</a:t>
            </a: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r>
              <a:rPr lang="en-US" dirty="0">
                <a:latin typeface="IBM Plex Sans" charset="0"/>
                <a:ea typeface="IBM Plex Sans" charset="0"/>
                <a:cs typeface="IBM Plex Sans" charset="0"/>
              </a:rPr>
              <a:t>Unix shell</a:t>
            </a:r>
          </a:p>
          <a:p>
            <a:pPr marL="0" indent="0" defTabSz="914400">
              <a:buFont typeface="Arial" panose="020B0604020202020204" pitchFamily="34" charset="0"/>
              <a:buNone/>
            </a:pPr>
            <a:endParaRPr lang="en-US" dirty="0">
              <a:latin typeface="IBM Plex Sans" charset="0"/>
              <a:ea typeface="IBM Plex Sans" charset="0"/>
              <a:cs typeface="IBM Plex Sans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D6D75F-EBD7-094D-A4D8-BE1FF6506D9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66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53843" y="1643174"/>
            <a:ext cx="4185557" cy="1316831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4200">
                <a:solidFill>
                  <a:schemeClr val="bg1"/>
                </a:solidFill>
                <a:latin typeface="Gill Sans Light"/>
                <a:cs typeface="Gill Sans Light"/>
              </a:defRPr>
            </a:lvl1pPr>
          </a:lstStyle>
          <a:p>
            <a:r>
              <a:rPr lang="en-CA" dirty="0"/>
              <a:t>Click to edit </a:t>
            </a:r>
            <a:br>
              <a:rPr lang="en-CA" dirty="0"/>
            </a:br>
            <a:r>
              <a:rPr lang="en-CA" dirty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84" y="3005360"/>
            <a:ext cx="4185557" cy="605064"/>
          </a:xfrm>
        </p:spPr>
        <p:txBody>
          <a:bodyPr>
            <a:normAutofit/>
          </a:bodyPr>
          <a:lstStyle>
            <a:lvl1pPr marL="0" indent="0" algn="l">
              <a:buNone/>
              <a:defRPr sz="1800" i="1">
                <a:solidFill>
                  <a:srgbClr val="FFFFFF"/>
                </a:solidFill>
                <a:latin typeface="Gill Sans Light"/>
                <a:cs typeface="Gill Sans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  <p:pic>
        <p:nvPicPr>
          <p:cNvPr id="8" name="Picture 7" descr="OpenMainframe_Logo_White_Knockou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841" y="1113330"/>
            <a:ext cx="1442357" cy="42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13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87C3B-3E67-3042-9C3F-3293CF499A8B}" type="datetimeFigureOut">
              <a:rPr lang="en-US" smtClean="0"/>
              <a:t>2/15/19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674E4-41C6-944E-A82F-E037AF27A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47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87C3B-3E67-3042-9C3F-3293CF499A8B}" type="datetimeFigureOut">
              <a:rPr lang="en-US" smtClean="0"/>
              <a:t>2/15/19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674E4-41C6-944E-A82F-E037AF27A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706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87C3B-3E67-3042-9C3F-3293CF499A8B}" type="datetimeFigureOut">
              <a:rPr lang="en-US" smtClean="0"/>
              <a:t>2/15/19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674E4-41C6-944E-A82F-E037AF27A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689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87C3B-3E67-3042-9C3F-3293CF499A8B}" type="datetimeFigureOut">
              <a:rPr lang="en-US" smtClean="0"/>
              <a:t>2/15/19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674E4-41C6-944E-A82F-E037AF27A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606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87C3B-3E67-3042-9C3F-3293CF499A8B}" type="datetimeFigureOut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674E4-41C6-944E-A82F-E037AF27A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771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87C3B-3E67-3042-9C3F-3293CF499A8B}" type="datetimeFigureOut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674E4-41C6-944E-A82F-E037AF27A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057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9"/>
          <p:cNvSpPr>
            <a:spLocks noGrp="1"/>
          </p:cNvSpPr>
          <p:nvPr>
            <p:ph type="title" hasCustomPrompt="1"/>
          </p:nvPr>
        </p:nvSpPr>
        <p:spPr>
          <a:xfrm>
            <a:off x="653970" y="2226877"/>
            <a:ext cx="7836062" cy="4119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/>
            </a:lvl1pPr>
          </a:lstStyle>
          <a:p>
            <a:r>
              <a:rPr lang="en-US" dirty="0"/>
              <a:t>How do we describe a REST API?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7177" y="4717586"/>
            <a:ext cx="42464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fld id="{7C5E07F8-3E46-AC42-964A-C28F6F7C494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0"/>
          <p:cNvSpPr>
            <a:spLocks noGrp="1"/>
          </p:cNvSpPr>
          <p:nvPr>
            <p:ph type="body" sz="quarter" idx="10"/>
          </p:nvPr>
        </p:nvSpPr>
        <p:spPr>
          <a:xfrm>
            <a:off x="653970" y="2638833"/>
            <a:ext cx="7836062" cy="4207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6394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Group Name / DOC ID / Month XX, 2017 / © 2017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701767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Group Name / DOC ID / Month XX, 2017 / © 2017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607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050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772583"/>
            <a:ext cx="9144000" cy="4370916"/>
          </a:xfrm>
          <a:prstGeom prst="rect">
            <a:avLst/>
          </a:prstGeom>
          <a:solidFill>
            <a:srgbClr val="3664AD">
              <a:alpha val="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664A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993" y="159442"/>
            <a:ext cx="7893793" cy="447164"/>
          </a:xfrm>
        </p:spPr>
        <p:txBody>
          <a:bodyPr/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5"/>
          <a:stretch/>
        </p:blipFill>
        <p:spPr>
          <a:xfrm>
            <a:off x="0" y="775759"/>
            <a:ext cx="6393973" cy="436456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6C42D-3C73-654B-9208-A448ACCDDB6A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OpenMainframe_Logo_Pantone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655" b="30188"/>
          <a:stretch/>
        </p:blipFill>
        <p:spPr>
          <a:xfrm>
            <a:off x="8306753" y="100724"/>
            <a:ext cx="469854" cy="51821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5112913"/>
            <a:ext cx="9144000" cy="50586"/>
          </a:xfrm>
          <a:prstGeom prst="rect">
            <a:avLst/>
          </a:prstGeom>
          <a:solidFill>
            <a:srgbClr val="3664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664A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7292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772583"/>
            <a:ext cx="9144000" cy="4370916"/>
          </a:xfrm>
          <a:prstGeom prst="rect">
            <a:avLst/>
          </a:prstGeom>
          <a:solidFill>
            <a:srgbClr val="3664AD">
              <a:alpha val="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664A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993" y="159442"/>
            <a:ext cx="7893793" cy="447164"/>
          </a:xfrm>
        </p:spPr>
        <p:txBody>
          <a:bodyPr/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5"/>
          <a:stretch/>
        </p:blipFill>
        <p:spPr>
          <a:xfrm>
            <a:off x="0" y="775759"/>
            <a:ext cx="6393973" cy="436456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500" y="943429"/>
            <a:ext cx="8369300" cy="700314"/>
          </a:xfrm>
        </p:spPr>
        <p:txBody>
          <a:bodyPr/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6C42D-3C73-654B-9208-A448ACCDDB6A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OpenMainframe_Logo_Pantone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655" b="30188"/>
          <a:stretch/>
        </p:blipFill>
        <p:spPr>
          <a:xfrm>
            <a:off x="8306753" y="100724"/>
            <a:ext cx="469854" cy="51821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5112913"/>
            <a:ext cx="9144000" cy="50586"/>
          </a:xfrm>
          <a:prstGeom prst="rect">
            <a:avLst/>
          </a:prstGeom>
          <a:solidFill>
            <a:srgbClr val="3664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664AD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5932ACC-1DF9-496C-BD8B-CAF853A61B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366" y="2053362"/>
            <a:ext cx="1982787" cy="198437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xmlns="" id="{A7761AFF-E63A-4E9B-9BE5-E70EAB0700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0606" y="2056430"/>
            <a:ext cx="1982787" cy="198437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xmlns="" id="{C96152B5-FFC9-4E93-B5F0-BAF004F559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15847" y="2052907"/>
            <a:ext cx="1982787" cy="198437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3313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ctr" anchorCtr="0">
            <a:normAutofit/>
          </a:bodyPr>
          <a:lstStyle>
            <a:lvl1pPr algn="ctr">
              <a:defRPr sz="379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1"/>
          </a:xfrm>
        </p:spPr>
        <p:txBody>
          <a:bodyPr anchor="ctr" anchorCtr="0"/>
          <a:lstStyle>
            <a:lvl1pPr marL="0" indent="0" algn="ctr">
              <a:buNone/>
              <a:defRPr sz="1798"/>
            </a:lvl1pPr>
            <a:lvl2pPr marL="342591" indent="0" algn="ctr">
              <a:buNone/>
              <a:defRPr sz="1499"/>
            </a:lvl2pPr>
            <a:lvl3pPr marL="685183" indent="0" algn="ctr">
              <a:buNone/>
              <a:defRPr sz="1349"/>
            </a:lvl3pPr>
            <a:lvl4pPr marL="1027774" indent="0" algn="ctr">
              <a:buNone/>
              <a:defRPr sz="1199"/>
            </a:lvl4pPr>
            <a:lvl5pPr marL="1370366" indent="0" algn="ctr">
              <a:buNone/>
              <a:defRPr sz="1199"/>
            </a:lvl5pPr>
            <a:lvl6pPr marL="1712957" indent="0" algn="ctr">
              <a:buNone/>
              <a:defRPr sz="1199"/>
            </a:lvl6pPr>
            <a:lvl7pPr marL="2055548" indent="0" algn="ctr">
              <a:buNone/>
              <a:defRPr sz="1199"/>
            </a:lvl7pPr>
            <a:lvl8pPr marL="2398140" indent="0" algn="ctr">
              <a:buNone/>
              <a:defRPr sz="1199"/>
            </a:lvl8pPr>
            <a:lvl9pPr marL="2740731" indent="0" algn="ctr">
              <a:buNone/>
              <a:defRPr sz="1199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2C58F3B-FE33-4800-A270-5BC1EA054E19}"/>
              </a:ext>
            </a:extLst>
          </p:cNvPr>
          <p:cNvSpPr/>
          <p:nvPr userDrawn="1"/>
        </p:nvSpPr>
        <p:spPr>
          <a:xfrm>
            <a:off x="0" y="4424130"/>
            <a:ext cx="9144000" cy="719371"/>
          </a:xfrm>
          <a:prstGeom prst="rect">
            <a:avLst/>
          </a:prstGeom>
          <a:solidFill>
            <a:srgbClr val="488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17" tIns="34258" rIns="68517" bIns="342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2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2DF2ADB-45AF-4CD7-AE3B-D6E058A03B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9733" y="4543839"/>
            <a:ext cx="1549670" cy="4799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1E7FC04-B20D-3342-AB12-1ED2A3CF3166}"/>
              </a:ext>
            </a:extLst>
          </p:cNvPr>
          <p:cNvSpPr txBox="1"/>
          <p:nvPr userDrawn="1"/>
        </p:nvSpPr>
        <p:spPr>
          <a:xfrm>
            <a:off x="7271372" y="4668505"/>
            <a:ext cx="1872629" cy="230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99" dirty="0">
                <a:solidFill>
                  <a:schemeClr val="bg1"/>
                </a:solidFill>
              </a:rPr>
              <a:t>© 2018 Open Mainframe Project.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DE3645E3-4D85-4C44-B151-F991B9ED45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760" y="80015"/>
            <a:ext cx="1574800" cy="47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026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516A923-4FF3-4A63-9533-A3857C694153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88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ctr" anchorCtr="0">
            <a:normAutofit/>
          </a:bodyPr>
          <a:lstStyle>
            <a:lvl1pPr algn="ctr">
              <a:defRPr sz="379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1"/>
          </a:xfrm>
        </p:spPr>
        <p:txBody>
          <a:bodyPr anchor="ctr" anchorCtr="0"/>
          <a:lstStyle>
            <a:lvl1pPr marL="0" indent="0" algn="ctr">
              <a:buNone/>
              <a:defRPr sz="1798">
                <a:solidFill>
                  <a:schemeClr val="bg1"/>
                </a:solidFill>
              </a:defRPr>
            </a:lvl1pPr>
            <a:lvl2pPr marL="342591" indent="0" algn="ctr">
              <a:buNone/>
              <a:defRPr sz="1499"/>
            </a:lvl2pPr>
            <a:lvl3pPr marL="685183" indent="0" algn="ctr">
              <a:buNone/>
              <a:defRPr sz="1349"/>
            </a:lvl3pPr>
            <a:lvl4pPr marL="1027774" indent="0" algn="ctr">
              <a:buNone/>
              <a:defRPr sz="1199"/>
            </a:lvl4pPr>
            <a:lvl5pPr marL="1370366" indent="0" algn="ctr">
              <a:buNone/>
              <a:defRPr sz="1199"/>
            </a:lvl5pPr>
            <a:lvl6pPr marL="1712957" indent="0" algn="ctr">
              <a:buNone/>
              <a:defRPr sz="1199"/>
            </a:lvl6pPr>
            <a:lvl7pPr marL="2055548" indent="0" algn="ctr">
              <a:buNone/>
              <a:defRPr sz="1199"/>
            </a:lvl7pPr>
            <a:lvl8pPr marL="2398140" indent="0" algn="ctr">
              <a:buNone/>
              <a:defRPr sz="1199"/>
            </a:lvl8pPr>
            <a:lvl9pPr marL="2740731" indent="0" algn="ctr">
              <a:buNone/>
              <a:defRPr sz="1199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C4A97E2-FAFC-0341-84D4-56CAF080643F}"/>
              </a:ext>
            </a:extLst>
          </p:cNvPr>
          <p:cNvSpPr txBox="1"/>
          <p:nvPr userDrawn="1"/>
        </p:nvSpPr>
        <p:spPr>
          <a:xfrm>
            <a:off x="7271372" y="4668505"/>
            <a:ext cx="1872629" cy="230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99" dirty="0">
                <a:solidFill>
                  <a:schemeClr val="bg1"/>
                </a:solidFill>
              </a:rPr>
              <a:t>© 2018 Open Mainframe Project.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EA92548F-83BF-4D4D-BA05-0C185E6347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9733" y="4543839"/>
            <a:ext cx="1549670" cy="4799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93861000-3B81-2E4D-ACF0-690444ACAC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740" y="147025"/>
            <a:ext cx="1295400" cy="34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5230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sitting at a table&#10;&#10;Description generated with very high confidence">
            <a:extLst>
              <a:ext uri="{FF2B5EF4-FFF2-40B4-BE49-F238E27FC236}">
                <a16:creationId xmlns:a16="http://schemas.microsoft.com/office/drawing/2014/main" xmlns="" id="{5E9697B7-3896-42A9-BB9A-EF1ED79204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423" y="191"/>
            <a:ext cx="4572000" cy="51433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1" y="588393"/>
            <a:ext cx="4095627" cy="1790700"/>
          </a:xfrm>
        </p:spPr>
        <p:txBody>
          <a:bodyPr anchor="ctr" anchorCtr="0">
            <a:normAutofit/>
          </a:bodyPr>
          <a:lstStyle>
            <a:lvl1pPr algn="l">
              <a:defRPr sz="319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1" y="2615215"/>
            <a:ext cx="4095627" cy="1241821"/>
          </a:xfrm>
        </p:spPr>
        <p:txBody>
          <a:bodyPr/>
          <a:lstStyle>
            <a:lvl1pPr marL="0" indent="0" algn="l">
              <a:buNone/>
              <a:defRPr sz="1798"/>
            </a:lvl1pPr>
            <a:lvl2pPr marL="342591" indent="0" algn="ctr">
              <a:buNone/>
              <a:defRPr sz="1499"/>
            </a:lvl2pPr>
            <a:lvl3pPr marL="685183" indent="0" algn="ctr">
              <a:buNone/>
              <a:defRPr sz="1349"/>
            </a:lvl3pPr>
            <a:lvl4pPr marL="1027774" indent="0" algn="ctr">
              <a:buNone/>
              <a:defRPr sz="1199"/>
            </a:lvl4pPr>
            <a:lvl5pPr marL="1370366" indent="0" algn="ctr">
              <a:buNone/>
              <a:defRPr sz="1199"/>
            </a:lvl5pPr>
            <a:lvl6pPr marL="1712957" indent="0" algn="ctr">
              <a:buNone/>
              <a:defRPr sz="1199"/>
            </a:lvl6pPr>
            <a:lvl7pPr marL="2055548" indent="0" algn="ctr">
              <a:buNone/>
              <a:defRPr sz="1199"/>
            </a:lvl7pPr>
            <a:lvl8pPr marL="2398140" indent="0" algn="ctr">
              <a:buNone/>
              <a:defRPr sz="1199"/>
            </a:lvl8pPr>
            <a:lvl9pPr marL="2740731" indent="0" algn="ctr">
              <a:buNone/>
              <a:defRPr sz="1199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2C58F3B-FE33-4800-A270-5BC1EA054E19}"/>
              </a:ext>
            </a:extLst>
          </p:cNvPr>
          <p:cNvSpPr/>
          <p:nvPr userDrawn="1"/>
        </p:nvSpPr>
        <p:spPr>
          <a:xfrm>
            <a:off x="0" y="4424130"/>
            <a:ext cx="9144000" cy="719371"/>
          </a:xfrm>
          <a:prstGeom prst="rect">
            <a:avLst/>
          </a:prstGeom>
          <a:solidFill>
            <a:srgbClr val="488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17" tIns="34258" rIns="68517" bIns="342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2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36CD1051-2FE5-444F-BE1B-D6192FED22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9733" y="4543839"/>
            <a:ext cx="1549670" cy="4799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C715A91-18B9-7340-BCFD-3AA2103CAB91}"/>
              </a:ext>
            </a:extLst>
          </p:cNvPr>
          <p:cNvSpPr txBox="1"/>
          <p:nvPr userDrawn="1"/>
        </p:nvSpPr>
        <p:spPr>
          <a:xfrm>
            <a:off x="7271372" y="4668505"/>
            <a:ext cx="1872629" cy="230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99" dirty="0">
                <a:solidFill>
                  <a:schemeClr val="bg1"/>
                </a:solidFill>
              </a:rPr>
              <a:t>© 2018 Open Mainframe Project.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2C7D6DCE-DD4E-DB47-B565-2742C089B3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" y="39413"/>
            <a:ext cx="1574800" cy="47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743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68278B6-2C5F-4F53-B523-DBE6045C7796}"/>
              </a:ext>
            </a:extLst>
          </p:cNvPr>
          <p:cNvSpPr/>
          <p:nvPr userDrawn="1"/>
        </p:nvSpPr>
        <p:spPr>
          <a:xfrm>
            <a:off x="0" y="4568888"/>
            <a:ext cx="9144000" cy="574613"/>
          </a:xfrm>
          <a:prstGeom prst="rect">
            <a:avLst/>
          </a:prstGeom>
          <a:solidFill>
            <a:srgbClr val="488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17" tIns="34258" rIns="68517" bIns="342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2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8"/>
            <a:ext cx="7886700" cy="30984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67550" y="4868770"/>
            <a:ext cx="2057400" cy="2738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CD7803C-EC45-4167-8797-720F0464DD8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B581C633-45E7-4140-97A1-4A991521DD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574" y="4656016"/>
            <a:ext cx="1292667" cy="4003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77B1CFC-6041-CF40-B6CA-5606DA88539B}"/>
              </a:ext>
            </a:extLst>
          </p:cNvPr>
          <p:cNvSpPr txBox="1"/>
          <p:nvPr userDrawn="1"/>
        </p:nvSpPr>
        <p:spPr>
          <a:xfrm>
            <a:off x="7271372" y="4740884"/>
            <a:ext cx="1872629" cy="230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99" dirty="0">
                <a:solidFill>
                  <a:schemeClr val="bg1"/>
                </a:solidFill>
              </a:rPr>
              <a:t>© 2018 Open Mainframe Project.</a:t>
            </a:r>
          </a:p>
        </p:txBody>
      </p:sp>
    </p:spTree>
    <p:extLst>
      <p:ext uri="{BB962C8B-B14F-4D97-AF65-F5344CB8AC3E}">
        <p14:creationId xmlns:p14="http://schemas.microsoft.com/office/powerpoint/2010/main" val="26861069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834140"/>
            <a:ext cx="7886700" cy="2139553"/>
          </a:xfrm>
        </p:spPr>
        <p:txBody>
          <a:bodyPr anchor="b">
            <a:normAutofit/>
          </a:bodyPr>
          <a:lstStyle>
            <a:lvl1pPr>
              <a:defRPr sz="3996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2993935"/>
            <a:ext cx="7886700" cy="1125140"/>
          </a:xfrm>
        </p:spPr>
        <p:txBody>
          <a:bodyPr/>
          <a:lstStyle>
            <a:lvl1pPr marL="0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1pPr>
            <a:lvl2pPr marL="342591" indent="0">
              <a:buNone/>
              <a:defRPr sz="1499">
                <a:solidFill>
                  <a:schemeClr val="tx1">
                    <a:tint val="75000"/>
                  </a:schemeClr>
                </a:solidFill>
              </a:defRPr>
            </a:lvl2pPr>
            <a:lvl3pPr marL="685183" indent="0">
              <a:buNone/>
              <a:defRPr sz="1349">
                <a:solidFill>
                  <a:schemeClr val="tx1">
                    <a:tint val="75000"/>
                  </a:schemeClr>
                </a:solidFill>
              </a:defRPr>
            </a:lvl3pPr>
            <a:lvl4pPr marL="1027774" indent="0">
              <a:buNone/>
              <a:defRPr sz="1199">
                <a:solidFill>
                  <a:schemeClr val="tx1">
                    <a:tint val="75000"/>
                  </a:schemeClr>
                </a:solidFill>
              </a:defRPr>
            </a:lvl4pPr>
            <a:lvl5pPr marL="1370366" indent="0">
              <a:buNone/>
              <a:defRPr sz="1199">
                <a:solidFill>
                  <a:schemeClr val="tx1">
                    <a:tint val="75000"/>
                  </a:schemeClr>
                </a:solidFill>
              </a:defRPr>
            </a:lvl5pPr>
            <a:lvl6pPr marL="1712957" indent="0">
              <a:buNone/>
              <a:defRPr sz="1199">
                <a:solidFill>
                  <a:schemeClr val="tx1">
                    <a:tint val="75000"/>
                  </a:schemeClr>
                </a:solidFill>
              </a:defRPr>
            </a:lvl6pPr>
            <a:lvl7pPr marL="2055548" indent="0">
              <a:buNone/>
              <a:defRPr sz="1199">
                <a:solidFill>
                  <a:schemeClr val="tx1">
                    <a:tint val="75000"/>
                  </a:schemeClr>
                </a:solidFill>
              </a:defRPr>
            </a:lvl7pPr>
            <a:lvl8pPr marL="2398140" indent="0">
              <a:buNone/>
              <a:defRPr sz="1199">
                <a:solidFill>
                  <a:schemeClr val="tx1">
                    <a:tint val="75000"/>
                  </a:schemeClr>
                </a:solidFill>
              </a:defRPr>
            </a:lvl8pPr>
            <a:lvl9pPr marL="2740731" indent="0">
              <a:buNone/>
              <a:defRPr sz="11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3"/>
          </a:xfrm>
          <a:prstGeom prst="rect">
            <a:avLst/>
          </a:prstGeom>
        </p:spPr>
        <p:txBody>
          <a:bodyPr/>
          <a:lstStyle/>
          <a:p>
            <a:fld id="{757290DF-3554-4E4B-B5F4-EBA3583ABB5A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7803C-EC45-4167-8797-720F0464DD8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83976EE-7D17-4F24-BFB2-72FCA5EB7A26}"/>
              </a:ext>
            </a:extLst>
          </p:cNvPr>
          <p:cNvSpPr/>
          <p:nvPr userDrawn="1"/>
        </p:nvSpPr>
        <p:spPr>
          <a:xfrm>
            <a:off x="0" y="4570079"/>
            <a:ext cx="9144000" cy="573421"/>
          </a:xfrm>
          <a:prstGeom prst="rect">
            <a:avLst/>
          </a:prstGeom>
          <a:solidFill>
            <a:srgbClr val="488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17" tIns="34258" rIns="68517" bIns="342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2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2D227B4-887B-C545-9FDE-84DA7D0EEFCE}"/>
              </a:ext>
            </a:extLst>
          </p:cNvPr>
          <p:cNvSpPr txBox="1"/>
          <p:nvPr userDrawn="1"/>
        </p:nvSpPr>
        <p:spPr>
          <a:xfrm>
            <a:off x="7271372" y="4740884"/>
            <a:ext cx="1872629" cy="230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99" dirty="0">
                <a:solidFill>
                  <a:schemeClr val="bg1"/>
                </a:solidFill>
              </a:rPr>
              <a:t>© 2018 Open Mainframe Project.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77E5DC8-1DB9-4D4B-B44C-5396DF18CD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080" y="80015"/>
            <a:ext cx="1300480" cy="39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768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71B7D60-CB87-400E-BC06-09CFE2168DDC}"/>
              </a:ext>
            </a:extLst>
          </p:cNvPr>
          <p:cNvSpPr/>
          <p:nvPr userDrawn="1"/>
        </p:nvSpPr>
        <p:spPr>
          <a:xfrm>
            <a:off x="0" y="4568888"/>
            <a:ext cx="9144000" cy="574613"/>
          </a:xfrm>
          <a:prstGeom prst="rect">
            <a:avLst/>
          </a:prstGeom>
          <a:solidFill>
            <a:srgbClr val="488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17" tIns="34258" rIns="68517" bIns="342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2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09846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0972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67550" y="4848469"/>
            <a:ext cx="2057400" cy="2738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CD7803C-EC45-4167-8797-720F0464DD8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D1B8281B-C43C-CF45-B61A-475DD0C164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574" y="4656016"/>
            <a:ext cx="1292667" cy="4003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A3A9052-1C49-6B48-8EFB-C1F03FC06D6F}"/>
              </a:ext>
            </a:extLst>
          </p:cNvPr>
          <p:cNvSpPr txBox="1"/>
          <p:nvPr userDrawn="1"/>
        </p:nvSpPr>
        <p:spPr>
          <a:xfrm>
            <a:off x="7271372" y="4740884"/>
            <a:ext cx="1872629" cy="230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99" dirty="0">
                <a:solidFill>
                  <a:schemeClr val="bg1"/>
                </a:solidFill>
              </a:rPr>
              <a:t>© 2018 Open Mainframe Project.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3B1CADE6-D253-1E4D-A504-C9C11F17AE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080" y="80015"/>
            <a:ext cx="1300480" cy="39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2846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54AF8C28-A7B6-4912-8601-EC632B560B70}"/>
              </a:ext>
            </a:extLst>
          </p:cNvPr>
          <p:cNvSpPr/>
          <p:nvPr userDrawn="1"/>
        </p:nvSpPr>
        <p:spPr>
          <a:xfrm>
            <a:off x="0" y="4568888"/>
            <a:ext cx="9144000" cy="574613"/>
          </a:xfrm>
          <a:prstGeom prst="rect">
            <a:avLst/>
          </a:prstGeom>
          <a:solidFill>
            <a:srgbClr val="488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17" tIns="34258" rIns="68517" bIns="342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2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5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798" b="1"/>
            </a:lvl1pPr>
            <a:lvl2pPr marL="342591" indent="0">
              <a:buNone/>
              <a:defRPr sz="1499" b="1"/>
            </a:lvl2pPr>
            <a:lvl3pPr marL="685183" indent="0">
              <a:buNone/>
              <a:defRPr sz="1349" b="1"/>
            </a:lvl3pPr>
            <a:lvl4pPr marL="1027774" indent="0">
              <a:buNone/>
              <a:defRPr sz="1199" b="1"/>
            </a:lvl4pPr>
            <a:lvl5pPr marL="1370366" indent="0">
              <a:buNone/>
              <a:defRPr sz="1199" b="1"/>
            </a:lvl5pPr>
            <a:lvl6pPr marL="1712957" indent="0">
              <a:buNone/>
              <a:defRPr sz="1199" b="1"/>
            </a:lvl6pPr>
            <a:lvl7pPr marL="2055548" indent="0">
              <a:buNone/>
              <a:defRPr sz="1199" b="1"/>
            </a:lvl7pPr>
            <a:lvl8pPr marL="2398140" indent="0">
              <a:buNone/>
              <a:defRPr sz="1199" b="1"/>
            </a:lvl8pPr>
            <a:lvl9pPr marL="2740731" indent="0">
              <a:buNone/>
              <a:defRPr sz="11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57851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798" b="1"/>
            </a:lvl1pPr>
            <a:lvl2pPr marL="342591" indent="0">
              <a:buNone/>
              <a:defRPr sz="1499" b="1"/>
            </a:lvl2pPr>
            <a:lvl3pPr marL="685183" indent="0">
              <a:buNone/>
              <a:defRPr sz="1349" b="1"/>
            </a:lvl3pPr>
            <a:lvl4pPr marL="1027774" indent="0">
              <a:buNone/>
              <a:defRPr sz="1199" b="1"/>
            </a:lvl4pPr>
            <a:lvl5pPr marL="1370366" indent="0">
              <a:buNone/>
              <a:defRPr sz="1199" b="1"/>
            </a:lvl5pPr>
            <a:lvl6pPr marL="1712957" indent="0">
              <a:buNone/>
              <a:defRPr sz="1199" b="1"/>
            </a:lvl6pPr>
            <a:lvl7pPr marL="2055548" indent="0">
              <a:buNone/>
              <a:defRPr sz="1199" b="1"/>
            </a:lvl7pPr>
            <a:lvl8pPr marL="2398140" indent="0">
              <a:buNone/>
              <a:defRPr sz="1199" b="1"/>
            </a:lvl8pPr>
            <a:lvl9pPr marL="2740731" indent="0">
              <a:buNone/>
              <a:defRPr sz="11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5876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067550" y="4848469"/>
            <a:ext cx="2057400" cy="2738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CD7803C-EC45-4167-8797-720F0464DD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901C183-EDBA-0B4A-BB7B-12968F9848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574" y="4656016"/>
            <a:ext cx="1292667" cy="4003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236B61F-A466-0341-9127-E69ADA9B7806}"/>
              </a:ext>
            </a:extLst>
          </p:cNvPr>
          <p:cNvSpPr txBox="1"/>
          <p:nvPr userDrawn="1"/>
        </p:nvSpPr>
        <p:spPr>
          <a:xfrm>
            <a:off x="7271372" y="4740884"/>
            <a:ext cx="1872629" cy="230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99" dirty="0">
                <a:solidFill>
                  <a:schemeClr val="bg1"/>
                </a:solidFill>
              </a:rPr>
              <a:t>© 2018 Open Mainframe Project.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BBB054C2-AC00-4C44-A25E-C7767F6D79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080" y="80015"/>
            <a:ext cx="1300480" cy="39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757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C9472D5-A6DF-4524-9631-B543AAA50F6E}"/>
              </a:ext>
            </a:extLst>
          </p:cNvPr>
          <p:cNvSpPr/>
          <p:nvPr userDrawn="1"/>
        </p:nvSpPr>
        <p:spPr>
          <a:xfrm>
            <a:off x="0" y="4568888"/>
            <a:ext cx="9144000" cy="574613"/>
          </a:xfrm>
          <a:prstGeom prst="rect">
            <a:avLst/>
          </a:prstGeom>
          <a:solidFill>
            <a:srgbClr val="488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17" tIns="34258" rIns="68517" bIns="342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2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67550" y="4848469"/>
            <a:ext cx="2057400" cy="2738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CD7803C-EC45-4167-8797-720F0464DD8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93A9A69D-07CB-8945-8D74-C24D516E9A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574" y="4656016"/>
            <a:ext cx="1292667" cy="4003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B5F0134-2D22-2B4D-AC48-53634534981B}"/>
              </a:ext>
            </a:extLst>
          </p:cNvPr>
          <p:cNvSpPr txBox="1"/>
          <p:nvPr userDrawn="1"/>
        </p:nvSpPr>
        <p:spPr>
          <a:xfrm>
            <a:off x="7271372" y="4740884"/>
            <a:ext cx="1872629" cy="230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99" dirty="0">
                <a:solidFill>
                  <a:schemeClr val="bg1"/>
                </a:solidFill>
              </a:rPr>
              <a:t>© 2018 Open Mainframe Project.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DECF8BBE-5357-D94A-8162-0A6C64438DC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080" y="80015"/>
            <a:ext cx="1300480" cy="39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46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C9472D5-A6DF-4524-9631-B543AAA50F6E}"/>
              </a:ext>
            </a:extLst>
          </p:cNvPr>
          <p:cNvSpPr/>
          <p:nvPr userDrawn="1"/>
        </p:nvSpPr>
        <p:spPr>
          <a:xfrm>
            <a:off x="0" y="4568888"/>
            <a:ext cx="9144000" cy="5746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17" tIns="34258" rIns="68517" bIns="342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2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77710" y="4868770"/>
            <a:ext cx="2057400" cy="2738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CD7803C-EC45-4167-8797-720F0464DD8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FE5F6E74-6ACF-F241-BF13-5F77227E16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574" y="4656016"/>
            <a:ext cx="1292667" cy="4003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E139419-EC0D-8248-80D5-52353AEEF970}"/>
              </a:ext>
            </a:extLst>
          </p:cNvPr>
          <p:cNvSpPr txBox="1"/>
          <p:nvPr userDrawn="1"/>
        </p:nvSpPr>
        <p:spPr>
          <a:xfrm>
            <a:off x="7271372" y="4740884"/>
            <a:ext cx="1872629" cy="230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99" dirty="0">
                <a:solidFill>
                  <a:schemeClr val="bg1"/>
                </a:solidFill>
              </a:rPr>
              <a:t>© 2018 Open Mainframe Project.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D54C9FED-E836-1A43-876B-C306D924DD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080" y="80015"/>
            <a:ext cx="1300480" cy="39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95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772583"/>
            <a:ext cx="9144000" cy="4370916"/>
          </a:xfrm>
          <a:prstGeom prst="rect">
            <a:avLst/>
          </a:prstGeom>
          <a:solidFill>
            <a:srgbClr val="3664AD">
              <a:alpha val="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664A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993" y="159442"/>
            <a:ext cx="7893793" cy="447164"/>
          </a:xfrm>
        </p:spPr>
        <p:txBody>
          <a:bodyPr/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5"/>
          <a:stretch/>
        </p:blipFill>
        <p:spPr>
          <a:xfrm>
            <a:off x="0" y="775759"/>
            <a:ext cx="6393973" cy="436456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500" y="943429"/>
            <a:ext cx="8369300" cy="700314"/>
          </a:xfrm>
        </p:spPr>
        <p:txBody>
          <a:bodyPr/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6C42D-3C73-654B-9208-A448ACCDDB6A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OpenMainframe_Logo_Pantone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655" b="30188"/>
          <a:stretch/>
        </p:blipFill>
        <p:spPr>
          <a:xfrm>
            <a:off x="8306753" y="100724"/>
            <a:ext cx="469854" cy="51821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5112913"/>
            <a:ext cx="9144000" cy="50586"/>
          </a:xfrm>
          <a:prstGeom prst="rect">
            <a:avLst/>
          </a:prstGeom>
          <a:solidFill>
            <a:srgbClr val="3664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664AD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5932ACC-1DF9-496C-BD8B-CAF853A61B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366" y="2053362"/>
            <a:ext cx="1982787" cy="198437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xmlns="" id="{A7761AFF-E63A-4E9B-9BE5-E70EAB0700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0606" y="2056430"/>
            <a:ext cx="1982787" cy="198437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xmlns="" id="{C96152B5-FFC9-4E93-B5F0-BAF004F559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15847" y="2052907"/>
            <a:ext cx="1982787" cy="198437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527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7870" y="4868770"/>
            <a:ext cx="2057400" cy="273843"/>
          </a:xfrm>
        </p:spPr>
        <p:txBody>
          <a:bodyPr/>
          <a:lstStyle/>
          <a:p>
            <a:fld id="{ECD7803C-EC45-4167-8797-720F0464DD8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A22715D-F417-8346-8461-1567CEA71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080" y="80015"/>
            <a:ext cx="1300480" cy="39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501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1DE6E60-CB67-4980-87E3-496EA704A5B7}"/>
              </a:ext>
            </a:extLst>
          </p:cNvPr>
          <p:cNvSpPr/>
          <p:nvPr userDrawn="1"/>
        </p:nvSpPr>
        <p:spPr>
          <a:xfrm>
            <a:off x="0" y="4568888"/>
            <a:ext cx="9144000" cy="574613"/>
          </a:xfrm>
          <a:prstGeom prst="rect">
            <a:avLst/>
          </a:prstGeom>
          <a:solidFill>
            <a:srgbClr val="488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17" tIns="34258" rIns="68517" bIns="342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2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1"/>
            <a:ext cx="2949178" cy="1200150"/>
          </a:xfrm>
        </p:spPr>
        <p:txBody>
          <a:bodyPr anchor="b"/>
          <a:lstStyle>
            <a:lvl1pPr>
              <a:defRPr sz="23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398"/>
            </a:lvl1pPr>
            <a:lvl2pPr>
              <a:defRPr sz="2098"/>
            </a:lvl2pPr>
            <a:lvl3pPr>
              <a:defRPr sz="1798"/>
            </a:lvl3pPr>
            <a:lvl4pPr>
              <a:defRPr sz="1499"/>
            </a:lvl4pPr>
            <a:lvl5pPr>
              <a:defRPr sz="1499"/>
            </a:lvl5pPr>
            <a:lvl6pPr>
              <a:defRPr sz="1499"/>
            </a:lvl6pPr>
            <a:lvl7pPr>
              <a:defRPr sz="1499"/>
            </a:lvl7pPr>
            <a:lvl8pPr>
              <a:defRPr sz="1499"/>
            </a:lvl8pPr>
            <a:lvl9pPr>
              <a:defRPr sz="14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199"/>
            </a:lvl1pPr>
            <a:lvl2pPr marL="342591" indent="0">
              <a:buNone/>
              <a:defRPr sz="1049"/>
            </a:lvl2pPr>
            <a:lvl3pPr marL="685183" indent="0">
              <a:buNone/>
              <a:defRPr sz="899"/>
            </a:lvl3pPr>
            <a:lvl4pPr marL="1027774" indent="0">
              <a:buNone/>
              <a:defRPr sz="749"/>
            </a:lvl4pPr>
            <a:lvl5pPr marL="1370366" indent="0">
              <a:buNone/>
              <a:defRPr sz="749"/>
            </a:lvl5pPr>
            <a:lvl6pPr marL="1712957" indent="0">
              <a:buNone/>
              <a:defRPr sz="749"/>
            </a:lvl6pPr>
            <a:lvl7pPr marL="2055548" indent="0">
              <a:buNone/>
              <a:defRPr sz="749"/>
            </a:lvl7pPr>
            <a:lvl8pPr marL="2398140" indent="0">
              <a:buNone/>
              <a:defRPr sz="749"/>
            </a:lvl8pPr>
            <a:lvl9pPr marL="2740731" indent="0">
              <a:buNone/>
              <a:defRPr sz="749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67550" y="4848469"/>
            <a:ext cx="2057400" cy="2738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CD7803C-EC45-4167-8797-720F0464DD8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EE855664-E568-FB40-B9F0-5FE97D44C2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574" y="4656016"/>
            <a:ext cx="1292667" cy="4003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C007DDF-6B86-6D40-BF6E-A961BECDAE01}"/>
              </a:ext>
            </a:extLst>
          </p:cNvPr>
          <p:cNvSpPr txBox="1"/>
          <p:nvPr userDrawn="1"/>
        </p:nvSpPr>
        <p:spPr>
          <a:xfrm>
            <a:off x="7271372" y="4740884"/>
            <a:ext cx="1872629" cy="230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99" dirty="0">
                <a:solidFill>
                  <a:schemeClr val="bg1"/>
                </a:solidFill>
              </a:rPr>
              <a:t>© 2018 Open Mainframe Project.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1ECDF6F2-0D02-0B40-A0D1-7008394FE4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080" y="80015"/>
            <a:ext cx="1300480" cy="39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761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1"/>
            <a:ext cx="2949178" cy="1200150"/>
          </a:xfrm>
        </p:spPr>
        <p:txBody>
          <a:bodyPr anchor="b"/>
          <a:lstStyle>
            <a:lvl1pPr>
              <a:defRPr sz="23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398"/>
            </a:lvl1pPr>
            <a:lvl2pPr marL="342591" indent="0">
              <a:buNone/>
              <a:defRPr sz="2098"/>
            </a:lvl2pPr>
            <a:lvl3pPr marL="685183" indent="0">
              <a:buNone/>
              <a:defRPr sz="1798"/>
            </a:lvl3pPr>
            <a:lvl4pPr marL="1027774" indent="0">
              <a:buNone/>
              <a:defRPr sz="1499"/>
            </a:lvl4pPr>
            <a:lvl5pPr marL="1370366" indent="0">
              <a:buNone/>
              <a:defRPr sz="1499"/>
            </a:lvl5pPr>
            <a:lvl6pPr marL="1712957" indent="0">
              <a:buNone/>
              <a:defRPr sz="1499"/>
            </a:lvl6pPr>
            <a:lvl7pPr marL="2055548" indent="0">
              <a:buNone/>
              <a:defRPr sz="1499"/>
            </a:lvl7pPr>
            <a:lvl8pPr marL="2398140" indent="0">
              <a:buNone/>
              <a:defRPr sz="1499"/>
            </a:lvl8pPr>
            <a:lvl9pPr marL="2740731" indent="0">
              <a:buNone/>
              <a:defRPr sz="14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199"/>
            </a:lvl1pPr>
            <a:lvl2pPr marL="342591" indent="0">
              <a:buNone/>
              <a:defRPr sz="1049"/>
            </a:lvl2pPr>
            <a:lvl3pPr marL="685183" indent="0">
              <a:buNone/>
              <a:defRPr sz="899"/>
            </a:lvl3pPr>
            <a:lvl4pPr marL="1027774" indent="0">
              <a:buNone/>
              <a:defRPr sz="749"/>
            </a:lvl4pPr>
            <a:lvl5pPr marL="1370366" indent="0">
              <a:buNone/>
              <a:defRPr sz="749"/>
            </a:lvl5pPr>
            <a:lvl6pPr marL="1712957" indent="0">
              <a:buNone/>
              <a:defRPr sz="749"/>
            </a:lvl6pPr>
            <a:lvl7pPr marL="2055548" indent="0">
              <a:buNone/>
              <a:defRPr sz="749"/>
            </a:lvl7pPr>
            <a:lvl8pPr marL="2398140" indent="0">
              <a:buNone/>
              <a:defRPr sz="749"/>
            </a:lvl8pPr>
            <a:lvl9pPr marL="2740731" indent="0">
              <a:buNone/>
              <a:defRPr sz="749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67550" y="4868770"/>
            <a:ext cx="2057400" cy="273843"/>
          </a:xfrm>
        </p:spPr>
        <p:txBody>
          <a:bodyPr/>
          <a:lstStyle/>
          <a:p>
            <a:fld id="{ECD7803C-EC45-4167-8797-720F0464DD8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C2CCEB6-A367-C646-8727-4BEDD2F842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080" y="80015"/>
            <a:ext cx="1300480" cy="39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5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2"/>
          <a:stretch/>
        </p:blipFill>
        <p:spPr>
          <a:xfrm>
            <a:off x="-1" y="0"/>
            <a:ext cx="8180917" cy="5143500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53843" y="1643174"/>
            <a:ext cx="4185557" cy="1316831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4200">
                <a:solidFill>
                  <a:srgbClr val="3664AD"/>
                </a:solidFill>
                <a:latin typeface="Gill Sans Light"/>
                <a:cs typeface="Gill Sans Light"/>
              </a:defRPr>
            </a:lvl1pPr>
          </a:lstStyle>
          <a:p>
            <a:r>
              <a:rPr lang="en-CA" dirty="0"/>
              <a:t>Click to edit </a:t>
            </a:r>
            <a:br>
              <a:rPr lang="en-CA" dirty="0"/>
            </a:br>
            <a:r>
              <a:rPr lang="en-CA" dirty="0"/>
              <a:t>Master title style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4571984" y="3005360"/>
            <a:ext cx="4185557" cy="605064"/>
          </a:xfrm>
        </p:spPr>
        <p:txBody>
          <a:bodyPr>
            <a:normAutofit/>
          </a:bodyPr>
          <a:lstStyle>
            <a:lvl1pPr marL="0" indent="0" algn="l">
              <a:buNone/>
              <a:defRPr sz="1800" i="1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446" y="1113330"/>
            <a:ext cx="1401147" cy="42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2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87C3B-3E67-3042-9C3F-3293CF499A8B}" type="datetimeFigureOut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674E4-41C6-944E-A82F-E037AF27A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52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87C3B-3E67-3042-9C3F-3293CF499A8B}" type="datetimeFigureOut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674E4-41C6-944E-A82F-E037AF27A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930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87C3B-3E67-3042-9C3F-3293CF499A8B}" type="datetimeFigureOut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674E4-41C6-944E-A82F-E037AF27A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347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87C3B-3E67-3042-9C3F-3293CF499A8B}" type="datetimeFigureOut">
              <a:rPr lang="en-US" smtClean="0"/>
              <a:t>2/15/19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674E4-41C6-944E-A82F-E037AF27A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61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87C3B-3E67-3042-9C3F-3293CF499A8B}" type="datetimeFigureOut">
              <a:rPr lang="en-US" smtClean="0"/>
              <a:t>2/15/19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674E4-41C6-944E-A82F-E037AF27A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42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20.xml"/><Relationship Id="rId17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3993" y="148859"/>
            <a:ext cx="7893793" cy="447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500" y="943429"/>
            <a:ext cx="8369300" cy="3143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7786" y="4803547"/>
            <a:ext cx="5805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1F8E"/>
                </a:solidFill>
                <a:latin typeface="Gill Sans Light"/>
                <a:cs typeface="Gill Sans Light"/>
              </a:defRPr>
            </a:lvl1pPr>
          </a:lstStyle>
          <a:p>
            <a:fld id="{E9E6C42D-3C73-654B-9208-A448ACCDDB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583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3000" kern="1200">
          <a:solidFill>
            <a:schemeClr val="tx1">
              <a:lumMod val="85000"/>
              <a:lumOff val="15000"/>
            </a:schemeClr>
          </a:solidFill>
          <a:latin typeface="Gill Sans Light"/>
          <a:ea typeface="+mj-ea"/>
          <a:cs typeface="Gill Sans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Gill Sans Light"/>
          <a:ea typeface="+mn-ea"/>
          <a:cs typeface="Gill Sans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Gill Sans Light"/>
          <a:ea typeface="+mn-ea"/>
          <a:cs typeface="Gill Sans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Gill Sans Light"/>
          <a:ea typeface="+mn-ea"/>
          <a:cs typeface="Gill Sans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Gill Sans Light"/>
          <a:ea typeface="+mn-ea"/>
          <a:cs typeface="Gill Sans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Gill Sans Light"/>
          <a:ea typeface="+mn-ea"/>
          <a:cs typeface="Gill Sans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87C3B-3E67-3042-9C3F-3293CF499A8B}" type="datetimeFigureOut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674E4-41C6-944E-A82F-E037AF27A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996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7803C-EC45-4167-8797-720F0464D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85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</p:sldLayoutIdLst>
  <p:hf hdr="0" ftr="0" dt="0"/>
  <p:txStyles>
    <p:titleStyle>
      <a:lvl1pPr algn="l" defTabSz="685183" rtl="0" eaLnBrk="1" latinLnBrk="0" hangingPunct="1">
        <a:lnSpc>
          <a:spcPct val="90000"/>
        </a:lnSpc>
        <a:spcBef>
          <a:spcPct val="0"/>
        </a:spcBef>
        <a:buNone/>
        <a:defRPr sz="27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296" indent="-171296" algn="l" defTabSz="685183" rtl="0" eaLnBrk="1" latinLnBrk="0" hangingPunct="1">
        <a:lnSpc>
          <a:spcPct val="90000"/>
        </a:lnSpc>
        <a:spcBef>
          <a:spcPts val="749"/>
        </a:spcBef>
        <a:buFont typeface="Arial" panose="020B0604020202020204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1pPr>
      <a:lvl2pPr marL="513887" indent="-171296" algn="l" defTabSz="6851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856478" indent="-171296" algn="l" defTabSz="6851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3pPr>
      <a:lvl4pPr marL="1199070" indent="-171296" algn="l" defTabSz="6851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99" kern="1200">
          <a:solidFill>
            <a:schemeClr val="tx1"/>
          </a:solidFill>
          <a:latin typeface="+mn-lt"/>
          <a:ea typeface="+mn-ea"/>
          <a:cs typeface="+mn-cs"/>
        </a:defRPr>
      </a:lvl4pPr>
      <a:lvl5pPr marL="1541661" indent="-171296" algn="l" defTabSz="6851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99" kern="1200">
          <a:solidFill>
            <a:schemeClr val="tx1"/>
          </a:solidFill>
          <a:latin typeface="+mn-lt"/>
          <a:ea typeface="+mn-ea"/>
          <a:cs typeface="+mn-cs"/>
        </a:defRPr>
      </a:lvl5pPr>
      <a:lvl6pPr marL="1884253" indent="-171296" algn="l" defTabSz="6851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226844" indent="-171296" algn="l" defTabSz="6851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569435" indent="-171296" algn="l" defTabSz="6851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912027" indent="-171296" algn="l" defTabSz="6851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183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591" algn="l" defTabSz="685183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183" algn="l" defTabSz="685183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7774" algn="l" defTabSz="685183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0366" algn="l" defTabSz="685183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2957" algn="l" defTabSz="685183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5548" algn="l" defTabSz="685183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398140" algn="l" defTabSz="685183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0731" algn="l" defTabSz="685183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3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tiff"/><Relationship Id="rId3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JPG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hyperlink" Target="https://zowe.org/about-us/" TargetMode="External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zowe.org/" TargetMode="External"/><Relationship Id="rId3" Type="http://schemas.openxmlformats.org/officeDocument/2006/relationships/hyperlink" Target="https://zowe.org/download" TargetMode="External"/><Relationship Id="rId4" Type="http://schemas.openxmlformats.org/officeDocument/2006/relationships/hyperlink" Target="https://zowe.org/contribute/" TargetMode="External"/><Relationship Id="rId5" Type="http://schemas.openxmlformats.org/officeDocument/2006/relationships/hyperlink" Target="https://zowe.org/code-guidelines/" TargetMode="External"/><Relationship Id="rId6" Type="http://schemas.openxmlformats.org/officeDocument/2006/relationships/hyperlink" Target="https://zowe.org/about-us/" TargetMode="External"/><Relationship Id="rId7" Type="http://schemas.openxmlformats.org/officeDocument/2006/relationships/hyperlink" Target="https://github.com/zowe" TargetMode="External"/><Relationship Id="rId8" Type="http://schemas.openxmlformats.org/officeDocument/2006/relationships/hyperlink" Target="https://zowe.github.io/docs-site/" TargetMode="External"/><Relationship Id="rId9" Type="http://schemas.openxmlformats.org/officeDocument/2006/relationships/hyperlink" Target="https://zowe.github.io/docs-site/guides/intro.html" TargetMode="External"/><Relationship Id="rId10" Type="http://schemas.openxmlformats.org/officeDocument/2006/relationships/hyperlink" Target="https://developer.ibm.com/tutorials/zowe-step-by-step-tutorial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hyperlink" Target="https://www.openmainframeproject.org/projects/zowe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X20ZMRoTtk&amp;feature=share" TargetMode="External"/><Relationship Id="rId4" Type="http://schemas.openxmlformats.org/officeDocument/2006/relationships/hyperlink" Target="https://ibm.box.com/s/9jvf5o2r5cteel05scj2zjvi55nuwzqt" TargetMode="External"/><Relationship Id="rId5" Type="http://schemas.openxmlformats.org/officeDocument/2006/relationships/hyperlink" Target="https://www.youtube.com/watch?v=la1_Ss27fn8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6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eg"/><Relationship Id="rId5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tiff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hyperlink" Target="https://ibm.biz/BdYXHX" TargetMode="External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0828" y="2098681"/>
            <a:ext cx="4493172" cy="1316831"/>
          </a:xfrm>
        </p:spPr>
        <p:txBody>
          <a:bodyPr>
            <a:normAutofit/>
          </a:bodyPr>
          <a:lstStyle/>
          <a:p>
            <a:r>
              <a:rPr lang="en-CA" sz="4000" dirty="0">
                <a:latin typeface="IBM Plex Sans" panose="020B0503050203000203" pitchFamily="34" charset="77"/>
              </a:rPr>
              <a:t>Zowe</a:t>
            </a:r>
            <a:r>
              <a:rPr lang="en-CA" sz="2800" dirty="0">
                <a:latin typeface="IBM Plex Sans" panose="020B0503050203000203" pitchFamily="34" charset="77"/>
              </a:rPr>
              <a:t/>
            </a:r>
            <a:br>
              <a:rPr lang="en-CA" sz="2800" dirty="0">
                <a:latin typeface="IBM Plex Sans" panose="020B0503050203000203" pitchFamily="34" charset="77"/>
              </a:rPr>
            </a:br>
            <a:r>
              <a:rPr lang="en-CA" sz="2000" dirty="0">
                <a:latin typeface="IBM Plex Sans" panose="020B0503050203000203" pitchFamily="34" charset="77"/>
              </a:rPr>
              <a:t>Project Overview</a:t>
            </a:r>
            <a:endParaRPr lang="en-US" sz="2000" dirty="0">
              <a:latin typeface="IBM Plex Sans" panose="020B050305020300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06742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F094FF13-4233-D24D-940F-785423BF6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688" y="977410"/>
            <a:ext cx="3780312" cy="8738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5453C3-5CE0-8446-9F9D-7B6F2F3E6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479" y="150937"/>
            <a:ext cx="7893793" cy="44716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IBM Plex Sans" panose="020B0503050203000203" pitchFamily="34" charset="77"/>
              </a:rPr>
              <a:t>CLI – Enables cloud-like access to mainframe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B77A1360-8AC5-9C41-8287-5D0BD9A33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78" y="192245"/>
            <a:ext cx="1279333" cy="34562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648EC2A-553E-3C43-A384-0A261D86F751}"/>
              </a:ext>
            </a:extLst>
          </p:cNvPr>
          <p:cNvSpPr txBox="1"/>
          <p:nvPr/>
        </p:nvSpPr>
        <p:spPr>
          <a:xfrm>
            <a:off x="273947" y="700411"/>
            <a:ext cx="53475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91437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IBM Plex Sans" charset="0"/>
                <a:ea typeface="IBM Plex Sans" charset="0"/>
                <a:cs typeface="IBM Plex Sans" charset="0"/>
              </a:rPr>
              <a:t>Enables app developer and DevOps engineers to interact with the mainframe easily through a CLI from any terminal on Windows, MacOS, Linux</a:t>
            </a:r>
          </a:p>
          <a:p>
            <a:pPr marL="257175" indent="-257175" defTabSz="91437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IBM Plex Sans" charset="0"/>
                <a:ea typeface="IBM Plex Sans" charset="0"/>
                <a:cs typeface="IBM Plex Sans" charset="0"/>
              </a:rPr>
              <a:t>Easily integrates with</a:t>
            </a:r>
            <a:r>
              <a:rPr lang="en-US" sz="1400" dirty="0">
                <a:solidFill>
                  <a:prstClr val="black"/>
                </a:solidFill>
                <a:latin typeface="IBM Plex Sans" panose="020B0503050203000203" pitchFamily="34" charset="77"/>
                <a:ea typeface="IBM Plex Sans" charset="0"/>
                <a:cs typeface="IBM Plex Sans" charset="0"/>
              </a:rPr>
              <a:t> </a:t>
            </a:r>
            <a:r>
              <a:rPr lang="en-CA" sz="1400" dirty="0">
                <a:latin typeface="IBM Plex Sans" panose="020B0503050203000203" pitchFamily="34" charset="77"/>
              </a:rPr>
              <a:t>IDEs, shell commands, bash scripts, and build tools; installs using NPM</a:t>
            </a:r>
            <a:endParaRPr lang="en-US" sz="1400" dirty="0">
              <a:solidFill>
                <a:prstClr val="black"/>
              </a:solidFill>
              <a:latin typeface="IBM Plex Sans" panose="020B0503050203000203" pitchFamily="34" charset="77"/>
              <a:ea typeface="IBM Plex Sans" charset="0"/>
              <a:cs typeface="IBM Plex Sans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ED11C127-F4F0-4143-A867-DB2822844F70}"/>
              </a:ext>
            </a:extLst>
          </p:cNvPr>
          <p:cNvSpPr txBox="1"/>
          <p:nvPr/>
        </p:nvSpPr>
        <p:spPr>
          <a:xfrm>
            <a:off x="5732921" y="700411"/>
            <a:ext cx="3039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IBM Plex Sans" panose="020B0503050203000203" pitchFamily="34" charset="77"/>
              </a:rPr>
              <a:t>Build | Test | Deploy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64041F87-5FF5-0340-A54C-1C1CFF3F2ABE}"/>
              </a:ext>
            </a:extLst>
          </p:cNvPr>
          <p:cNvSpPr txBox="1">
            <a:spLocks/>
          </p:cNvSpPr>
          <p:nvPr/>
        </p:nvSpPr>
        <p:spPr>
          <a:xfrm>
            <a:off x="560068" y="2109446"/>
            <a:ext cx="4801308" cy="2921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CA" sz="1500" b="1" i="1" dirty="0">
                <a:latin typeface="IBM Plex Sans"/>
              </a:rPr>
              <a:t>Interact with mainframe files</a:t>
            </a:r>
            <a:r>
              <a:rPr lang="en-CA" sz="1500" b="1" i="1" dirty="0">
                <a:latin typeface="IBM Plex Sans" panose="020B0503050203000203" pitchFamily="34" charset="77"/>
              </a:rPr>
              <a:t/>
            </a:r>
            <a:br>
              <a:rPr lang="en-CA" sz="1500" b="1" i="1" dirty="0">
                <a:latin typeface="IBM Plex Sans" panose="020B0503050203000203" pitchFamily="34" charset="77"/>
              </a:rPr>
            </a:br>
            <a:r>
              <a:rPr lang="en-CA" sz="1300" dirty="0">
                <a:latin typeface="IBM Plex Sans"/>
              </a:rPr>
              <a:t>Create, edit, download, and upload mainframe files (data sets) directly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CA" sz="1500" b="1" i="1" dirty="0">
                <a:latin typeface="IBM Plex Sans"/>
              </a:rPr>
              <a:t>Submit jobs</a:t>
            </a:r>
            <a:r>
              <a:rPr lang="en-CA" sz="1500" b="1" i="1" dirty="0">
                <a:latin typeface="IBM Plex Sans" panose="020B0503050203000203" pitchFamily="34" charset="77"/>
              </a:rPr>
              <a:t/>
            </a:r>
            <a:br>
              <a:rPr lang="en-CA" sz="1500" b="1" i="1" dirty="0">
                <a:latin typeface="IBM Plex Sans" panose="020B0503050203000203" pitchFamily="34" charset="77"/>
              </a:rPr>
            </a:br>
            <a:r>
              <a:rPr lang="en-CA" sz="1300" dirty="0">
                <a:latin typeface="IBM Plex Sans"/>
              </a:rPr>
              <a:t>Submit JCL from data sets or local storage, monitor status, view and download output automatically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CA" sz="1500" b="1" i="1" dirty="0">
                <a:latin typeface="IBM Plex Sans"/>
              </a:rPr>
              <a:t>Issue TSO and z/OS console commands</a:t>
            </a:r>
            <a:r>
              <a:rPr lang="en-CA" sz="1500" b="1" i="1" dirty="0">
                <a:latin typeface="IBM Plex Sans" panose="020B0503050203000203" pitchFamily="34" charset="77"/>
              </a:rPr>
              <a:t/>
            </a:r>
            <a:br>
              <a:rPr lang="en-CA" sz="1500" b="1" i="1" dirty="0">
                <a:latin typeface="IBM Plex Sans" panose="020B0503050203000203" pitchFamily="34" charset="77"/>
              </a:rPr>
            </a:br>
            <a:r>
              <a:rPr lang="en-CA" sz="1300" dirty="0">
                <a:latin typeface="IBM Plex Sans"/>
              </a:rPr>
              <a:t>Issue TSO and console commands to the mainframe directly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CA" sz="1500" b="1" i="1" dirty="0">
                <a:latin typeface="IBM Plex Sans"/>
              </a:rPr>
              <a:t>Integrate z/OS actions into scripts</a:t>
            </a:r>
            <a:r>
              <a:rPr lang="en-CA" sz="1500" b="1" i="1" dirty="0">
                <a:latin typeface="IBM Plex Sans" panose="020B0503050203000203" pitchFamily="34" charset="77"/>
              </a:rPr>
              <a:t/>
            </a:r>
            <a:br>
              <a:rPr lang="en-CA" sz="1500" b="1" i="1" dirty="0">
                <a:latin typeface="IBM Plex Sans" panose="020B0503050203000203" pitchFamily="34" charset="77"/>
              </a:rPr>
            </a:br>
            <a:r>
              <a:rPr lang="en-CA" sz="1300" dirty="0">
                <a:latin typeface="IBM Plex Sans"/>
              </a:rPr>
              <a:t>Build local scripts that accomplish both mainframe and local tasks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CA" sz="1500" b="1" i="1" dirty="0">
                <a:latin typeface="IBM Plex Sans"/>
              </a:rPr>
              <a:t>Produce responses as JSON documents</a:t>
            </a:r>
            <a:r>
              <a:rPr lang="en-CA" sz="1500" b="1" i="1" dirty="0">
                <a:latin typeface="IBM Plex Sans" panose="020B0503050203000203" pitchFamily="34" charset="77"/>
              </a:rPr>
              <a:t/>
            </a:r>
            <a:br>
              <a:rPr lang="en-CA" sz="1500" b="1" i="1" dirty="0">
                <a:latin typeface="IBM Plex Sans" panose="020B0503050203000203" pitchFamily="34" charset="77"/>
              </a:rPr>
            </a:br>
            <a:r>
              <a:rPr lang="en-CA" sz="1300" dirty="0">
                <a:latin typeface="IBM Plex Sans"/>
              </a:rPr>
              <a:t>Return data in JSON format on request for consumption in other programming languages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CA" sz="1300" b="1" i="1" dirty="0">
                <a:latin typeface="IBM Plex Sans"/>
              </a:rPr>
              <a:t>CLI Plug-Ins</a:t>
            </a:r>
            <a:r>
              <a:rPr lang="en-CA" sz="1300" b="1" i="1" dirty="0">
                <a:latin typeface="IBM Plex Sans" panose="020B0503050203000203" pitchFamily="34" charset="77"/>
              </a:rPr>
              <a:t/>
            </a:r>
            <a:br>
              <a:rPr lang="en-CA" sz="1300" b="1" i="1" dirty="0">
                <a:latin typeface="IBM Plex Sans" panose="020B0503050203000203" pitchFamily="34" charset="77"/>
              </a:rPr>
            </a:br>
            <a:r>
              <a:rPr lang="en-CA" sz="1300" dirty="0">
                <a:latin typeface="IBM Plex Sans"/>
              </a:rPr>
              <a:t>Access to CICS and DB2</a:t>
            </a:r>
            <a:endParaRPr lang="en-CA" sz="1300" dirty="0">
              <a:latin typeface="IBM Plex Sans" panose="020B0503050203000203" pitchFamily="34" charset="77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endParaRPr lang="en-US" sz="1200" dirty="0">
              <a:latin typeface="IBM Plex Sans" panose="020B0503050203000203" pitchFamily="34" charset="77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A4436087-86C7-4947-AE49-8695265C6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3275" y="1340036"/>
            <a:ext cx="2069180" cy="12137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D7F67CA-FC0C-4F36-93F2-50619BF648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375" y="2382448"/>
            <a:ext cx="3718611" cy="253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180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5453C3-5CE0-8446-9F9D-7B6F2F3E6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878" y="112651"/>
            <a:ext cx="7150539" cy="44716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IBM Plex Sans" panose="020B0503050203000203" pitchFamily="34" charset="77"/>
              </a:rPr>
              <a:t>API Mediation Layer – Gateway to mainframe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7C791E1-A484-8046-A42D-80CFA222D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589" y="1845616"/>
            <a:ext cx="4774591" cy="2842717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GB" sz="2800" dirty="0">
              <a:solidFill>
                <a:prstClr val="black"/>
              </a:solidFill>
              <a:latin typeface="IBM Plex Sans" panose="020B0503050203000203" pitchFamily="34" charset="77"/>
            </a:endParaRPr>
          </a:p>
          <a:p>
            <a:pPr defTabSz="457189">
              <a:lnSpc>
                <a:spcPct val="120000"/>
              </a:lnSpc>
              <a:spcBef>
                <a:spcPts val="0"/>
              </a:spcBef>
              <a:buClr>
                <a:prstClr val="black"/>
              </a:buClr>
            </a:pPr>
            <a:r>
              <a:rPr lang="en-US" sz="5600" b="1" i="1" dirty="0">
                <a:solidFill>
                  <a:prstClr val="black"/>
                </a:solidFill>
                <a:latin typeface="IBM Plex Sans" panose="020B0503050203000203" pitchFamily="34" charset="77"/>
              </a:rPr>
              <a:t>API Catalog</a:t>
            </a:r>
            <a:r>
              <a:rPr lang="en-US" sz="5600" dirty="0">
                <a:solidFill>
                  <a:prstClr val="black"/>
                </a:solidFill>
                <a:latin typeface="IBM Plex Sans" panose="020B0503050203000203" pitchFamily="34" charset="77"/>
              </a:rPr>
              <a:t/>
            </a:r>
            <a:br>
              <a:rPr lang="en-US" sz="5600" dirty="0">
                <a:solidFill>
                  <a:prstClr val="black"/>
                </a:solidFill>
                <a:latin typeface="IBM Plex Sans" panose="020B0503050203000203" pitchFamily="34" charset="77"/>
              </a:rPr>
            </a:br>
            <a:r>
              <a:rPr lang="en-US" sz="4800" dirty="0">
                <a:solidFill>
                  <a:prstClr val="black"/>
                </a:solidFill>
                <a:latin typeface="IBM Plex Sans" panose="020B0503050203000203" pitchFamily="34" charset="77"/>
              </a:rPr>
              <a:t>UI Catalog of available APIs with their Swagger doc and service status</a:t>
            </a:r>
            <a:endParaRPr lang="en-GB" sz="4800" dirty="0">
              <a:solidFill>
                <a:prstClr val="black"/>
              </a:solidFill>
              <a:latin typeface="IBM Plex Sans" panose="020B0503050203000203" pitchFamily="34" charset="77"/>
            </a:endParaRPr>
          </a:p>
          <a:p>
            <a:pPr defTabSz="457189">
              <a:lnSpc>
                <a:spcPct val="120000"/>
              </a:lnSpc>
              <a:spcBef>
                <a:spcPts val="0"/>
              </a:spcBef>
              <a:buClr>
                <a:prstClr val="black"/>
              </a:buClr>
            </a:pPr>
            <a:endParaRPr lang="en-GB" sz="5600" dirty="0">
              <a:solidFill>
                <a:prstClr val="black"/>
              </a:solidFill>
              <a:latin typeface="IBM Plex Sans" panose="020B0503050203000203" pitchFamily="34" charset="77"/>
            </a:endParaRPr>
          </a:p>
          <a:p>
            <a:pPr defTabSz="457189">
              <a:lnSpc>
                <a:spcPct val="120000"/>
              </a:lnSpc>
              <a:spcBef>
                <a:spcPts val="0"/>
              </a:spcBef>
              <a:buClr>
                <a:prstClr val="black"/>
              </a:buClr>
            </a:pPr>
            <a:r>
              <a:rPr lang="en-GB" sz="5600" b="1" i="1" dirty="0">
                <a:solidFill>
                  <a:prstClr val="black"/>
                </a:solidFill>
                <a:latin typeface="IBM Plex Sans" panose="020B0503050203000203" pitchFamily="34" charset="77"/>
              </a:rPr>
              <a:t>Gateway</a:t>
            </a:r>
            <a:r>
              <a:rPr lang="en-GB" sz="5600" dirty="0">
                <a:solidFill>
                  <a:prstClr val="black"/>
                </a:solidFill>
                <a:latin typeface="IBM Plex Sans" panose="020B0503050203000203" pitchFamily="34" charset="77"/>
              </a:rPr>
              <a:t/>
            </a:r>
            <a:br>
              <a:rPr lang="en-GB" sz="5600" dirty="0">
                <a:solidFill>
                  <a:prstClr val="black"/>
                </a:solidFill>
                <a:latin typeface="IBM Plex Sans" panose="020B0503050203000203" pitchFamily="34" charset="77"/>
              </a:rPr>
            </a:br>
            <a:r>
              <a:rPr lang="en-GB" sz="4800" dirty="0">
                <a:solidFill>
                  <a:prstClr val="black"/>
                </a:solidFill>
                <a:latin typeface="IBM Plex Sans" panose="020B0503050203000203" pitchFamily="34" charset="77"/>
              </a:rPr>
              <a:t>Single secure point of entry to an ecosystem of API services. Hides complexity. Highly available.  Based on Netflix Zuul.</a:t>
            </a:r>
          </a:p>
          <a:p>
            <a:pPr defTabSz="457189">
              <a:lnSpc>
                <a:spcPct val="120000"/>
              </a:lnSpc>
              <a:spcBef>
                <a:spcPts val="0"/>
              </a:spcBef>
              <a:buClr>
                <a:prstClr val="black"/>
              </a:buClr>
            </a:pPr>
            <a:endParaRPr lang="en-GB" sz="5600" dirty="0">
              <a:solidFill>
                <a:prstClr val="black"/>
              </a:solidFill>
              <a:latin typeface="IBM Plex Sans" panose="020B0503050203000203" pitchFamily="34" charset="77"/>
            </a:endParaRPr>
          </a:p>
          <a:p>
            <a:pPr defTabSz="457189">
              <a:lnSpc>
                <a:spcPct val="120000"/>
              </a:lnSpc>
              <a:spcBef>
                <a:spcPts val="0"/>
              </a:spcBef>
              <a:buClr>
                <a:prstClr val="black"/>
              </a:buClr>
            </a:pPr>
            <a:r>
              <a:rPr lang="en-GB" sz="5600" b="1" i="1" dirty="0">
                <a:solidFill>
                  <a:prstClr val="black"/>
                </a:solidFill>
                <a:latin typeface="IBM Plex Sans" panose="020B0503050203000203" pitchFamily="34" charset="77"/>
              </a:rPr>
              <a:t>Discovery Service</a:t>
            </a:r>
            <a:r>
              <a:rPr lang="en-GB" sz="5600" dirty="0">
                <a:solidFill>
                  <a:prstClr val="black"/>
                </a:solidFill>
                <a:latin typeface="IBM Plex Sans" panose="020B0503050203000203" pitchFamily="34" charset="77"/>
              </a:rPr>
              <a:t/>
            </a:r>
            <a:br>
              <a:rPr lang="en-GB" sz="5600" dirty="0">
                <a:solidFill>
                  <a:prstClr val="black"/>
                </a:solidFill>
                <a:latin typeface="IBM Plex Sans" panose="020B0503050203000203" pitchFamily="34" charset="77"/>
              </a:rPr>
            </a:br>
            <a:r>
              <a:rPr lang="en-GB" sz="4800" dirty="0">
                <a:solidFill>
                  <a:prstClr val="black"/>
                </a:solidFill>
                <a:latin typeface="IBM Plex Sans" panose="020B0503050203000203" pitchFamily="34" charset="77"/>
              </a:rPr>
              <a:t>Discover APIs across many applications. Repository of active API services. Based on Netflix Eureka.</a:t>
            </a:r>
            <a:endParaRPr lang="en-US" sz="4800" dirty="0">
              <a:solidFill>
                <a:prstClr val="black"/>
              </a:solidFill>
              <a:latin typeface="IBM Plex Sans" panose="020B0503050203000203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A5BC292-2FC2-754A-87ED-C8B8C3C8E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429" y="792109"/>
            <a:ext cx="3599272" cy="163758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656F7C8-EC2F-CB42-8B26-D084B26E8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429" y="2546337"/>
            <a:ext cx="3599272" cy="228256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46E0AC3-A701-6A4F-A5BE-7F3138B6524A}"/>
              </a:ext>
            </a:extLst>
          </p:cNvPr>
          <p:cNvSpPr txBox="1"/>
          <p:nvPr/>
        </p:nvSpPr>
        <p:spPr>
          <a:xfrm>
            <a:off x="206993" y="792110"/>
            <a:ext cx="525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prstClr val="black"/>
                </a:solidFill>
                <a:latin typeface="IBM Plex Sans" panose="020B0503050203000203" pitchFamily="34" charset="77"/>
              </a:rPr>
              <a:t>Enables a single point of access to mainframe APIs with high-availability, scalability, dynamic API discovery, consistent security, “one-time” sign-on experience and unified standard API documentation (OpenAPI / Swagger)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B2CD1D4-74EB-904A-8A10-6837E38A0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45" y="163420"/>
            <a:ext cx="1279333" cy="34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47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A736CE47-50F1-0640-BF58-D232908B32B6}"/>
              </a:ext>
            </a:extLst>
          </p:cNvPr>
          <p:cNvSpPr txBox="1">
            <a:spLocks/>
          </p:cNvSpPr>
          <p:nvPr/>
        </p:nvSpPr>
        <p:spPr>
          <a:xfrm>
            <a:off x="457200" y="157735"/>
            <a:ext cx="8229600" cy="457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My Flow Diagram from Giza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A4A51C7-B3AD-844C-AFB6-059B8EA33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52434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8E31E47-79B8-428C-822E-FCA6F31D10A7}"/>
              </a:ext>
            </a:extLst>
          </p:cNvPr>
          <p:cNvSpPr/>
          <p:nvPr/>
        </p:nvSpPr>
        <p:spPr>
          <a:xfrm>
            <a:off x="0" y="1"/>
            <a:ext cx="4572000" cy="32671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8124E58-5BBD-4F02-9864-C65E5C284EF0}"/>
              </a:ext>
            </a:extLst>
          </p:cNvPr>
          <p:cNvSpPr txBox="1"/>
          <p:nvPr/>
        </p:nvSpPr>
        <p:spPr>
          <a:xfrm>
            <a:off x="289592" y="4789824"/>
            <a:ext cx="15155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z/OS Connect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CF843D8-A713-4E09-A5BB-45B9801208EC}"/>
              </a:ext>
            </a:extLst>
          </p:cNvPr>
          <p:cNvSpPr txBox="1"/>
          <p:nvPr/>
        </p:nvSpPr>
        <p:spPr>
          <a:xfrm>
            <a:off x="1631754" y="4807481"/>
            <a:ext cx="15155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z/OSMF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6FD8BA5-B1A8-4910-879F-3EA45E9BA395}"/>
              </a:ext>
            </a:extLst>
          </p:cNvPr>
          <p:cNvSpPr txBox="1"/>
          <p:nvPr/>
        </p:nvSpPr>
        <p:spPr>
          <a:xfrm>
            <a:off x="2973915" y="4797522"/>
            <a:ext cx="14181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Jax</a:t>
            </a:r>
            <a:r>
              <a:rPr lang="en-US" dirty="0"/>
              <a:t>-RS App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xmlns="" id="{0CD84921-B30E-4248-A5FE-5490B7C2D560}"/>
              </a:ext>
            </a:extLst>
          </p:cNvPr>
          <p:cNvSpPr txBox="1">
            <a:spLocks/>
          </p:cNvSpPr>
          <p:nvPr/>
        </p:nvSpPr>
        <p:spPr>
          <a:xfrm>
            <a:off x="8377177" y="4717586"/>
            <a:ext cx="424646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B877D-9D0E-4ACC-BDD3-FAC8E00C3AFB}" type="slidenum">
              <a:rPr lang="en-US" sz="800"/>
              <a:t>12</a:t>
            </a:fld>
            <a:endParaRPr lang="en-US" sz="800" dirty="0"/>
          </a:p>
        </p:txBody>
      </p:sp>
      <p:sp>
        <p:nvSpPr>
          <p:cNvPr id="11" name="Content Placeholder 24">
            <a:extLst>
              <a:ext uri="{FF2B5EF4-FFF2-40B4-BE49-F238E27FC236}">
                <a16:creationId xmlns:a16="http://schemas.microsoft.com/office/drawing/2014/main" xmlns="" id="{9BA1C4E2-BDEF-3446-B291-D8E5BB15B44A}"/>
              </a:ext>
            </a:extLst>
          </p:cNvPr>
          <p:cNvSpPr txBox="1">
            <a:spLocks/>
          </p:cNvSpPr>
          <p:nvPr/>
        </p:nvSpPr>
        <p:spPr>
          <a:xfrm>
            <a:off x="5305098" y="480849"/>
            <a:ext cx="3618185" cy="432663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457189" indent="-457189" algn="l" defTabSz="609585" rtl="0" eaLnBrk="1" latinLnBrk="0" hangingPunct="1">
              <a:lnSpc>
                <a:spcPts val="3840"/>
              </a:lnSpc>
              <a:spcBef>
                <a:spcPts val="1600"/>
              </a:spcBef>
              <a:spcAft>
                <a:spcPts val="267"/>
              </a:spcAft>
              <a:buClr>
                <a:schemeClr val="tx1"/>
              </a:buClr>
              <a:buFont typeface="Wingdings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5911" indent="-380990" algn="l" defTabSz="609585" rtl="0" eaLnBrk="1" latinLnBrk="0" hangingPunct="1">
              <a:lnSpc>
                <a:spcPts val="2933"/>
              </a:lnSpc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Arial"/>
              <a:buChar char="–"/>
              <a:defRPr sz="2667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34" indent="-304792" algn="l" defTabSz="609585" rtl="0" eaLnBrk="1" latinLnBrk="0" hangingPunct="1">
              <a:lnSpc>
                <a:spcPts val="2933"/>
              </a:lnSpc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charset="2"/>
              <a:buChar char="§"/>
              <a:defRPr sz="24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1023" marR="0" indent="-304792" algn="l" defTabSz="609585" rtl="0" eaLnBrk="1" fontAlgn="auto" latinLnBrk="0" hangingPunct="1">
              <a:lnSpc>
                <a:spcPts val="2933"/>
              </a:lnSpc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SzTx/>
              <a:buFont typeface="Arial"/>
              <a:buChar char="–"/>
              <a:tabLst/>
              <a:defRPr sz="2133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33547" indent="-304792" algn="l" defTabSz="609585" rtl="0" eaLnBrk="1" latinLnBrk="0" hangingPunct="1">
              <a:lnSpc>
                <a:spcPts val="2933"/>
              </a:lnSpc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charset="2"/>
              <a:buChar char="§"/>
              <a:tabLst/>
              <a:defRPr sz="1867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189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prstClr val="black"/>
              </a:buClr>
              <a:buNone/>
            </a:pPr>
            <a:r>
              <a:rPr lang="en-US" sz="1800" dirty="0">
                <a:solidFill>
                  <a:prstClr val="black"/>
                </a:solidFill>
                <a:latin typeface="IBM Plex Sans" panose="020B0503050203000203" pitchFamily="34" charset="0"/>
              </a:rPr>
              <a:t>API Layer Components*</a:t>
            </a:r>
          </a:p>
          <a:p>
            <a:pPr marL="342892" indent="-342892" defTabSz="457189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prstClr val="black"/>
              </a:buClr>
            </a:pP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API Catalog</a:t>
            </a:r>
            <a:br>
              <a:rPr lang="en-US" sz="1800" b="1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UI Catalog of available APIs with their Swagger doc and service status</a:t>
            </a:r>
            <a:endParaRPr lang="en-GB" sz="1400" dirty="0">
              <a:solidFill>
                <a:prstClr val="black"/>
              </a:solidFill>
              <a:latin typeface="Calibri" panose="020F0502020204030204"/>
            </a:endParaRPr>
          </a:p>
          <a:p>
            <a:pPr marL="342892" indent="-342892" defTabSz="457189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prstClr val="black"/>
              </a:buClr>
            </a:pPr>
            <a:r>
              <a:rPr lang="en-GB" sz="1800" b="1" dirty="0">
                <a:solidFill>
                  <a:prstClr val="black"/>
                </a:solidFill>
                <a:latin typeface="Calibri" panose="020F0502020204030204"/>
              </a:rPr>
              <a:t>API Gateway</a:t>
            </a:r>
            <a:r>
              <a:rPr lang="en-GB" sz="1800" dirty="0">
                <a:solidFill>
                  <a:prstClr val="black"/>
                </a:solidFill>
                <a:latin typeface="Calibri" panose="020F0502020204030204"/>
              </a:rPr>
              <a:t/>
            </a:r>
            <a:br>
              <a:rPr lang="en-GB" sz="180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Single point of entry to an ecosystem of microservices. Hides complexity. Highly available.  Based on Netflix </a:t>
            </a:r>
            <a:r>
              <a:rPr lang="en-GB" sz="1400" dirty="0" err="1">
                <a:solidFill>
                  <a:prstClr val="black"/>
                </a:solidFill>
                <a:latin typeface="Calibri" panose="020F0502020204030204"/>
              </a:rPr>
              <a:t>Zuul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.</a:t>
            </a:r>
          </a:p>
          <a:p>
            <a:pPr marL="342892" indent="-342892" defTabSz="457189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prstClr val="black"/>
              </a:buClr>
            </a:pPr>
            <a:r>
              <a:rPr lang="en-GB" sz="1800" b="1" dirty="0">
                <a:solidFill>
                  <a:prstClr val="black"/>
                </a:solidFill>
                <a:latin typeface="Calibri" panose="020F0502020204030204"/>
              </a:rPr>
              <a:t>Discovery Service</a:t>
            </a:r>
            <a:r>
              <a:rPr lang="en-GB" sz="1800" dirty="0">
                <a:solidFill>
                  <a:prstClr val="black"/>
                </a:solidFill>
                <a:latin typeface="Calibri" panose="020F0502020204030204"/>
              </a:rPr>
              <a:t/>
            </a:r>
            <a:br>
              <a:rPr lang="en-GB" sz="180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Discover APIs across many applications. Repository of active services. Based on Netflix Eureka.</a:t>
            </a:r>
            <a:endParaRPr lang="en-US" sz="1400" dirty="0">
              <a:solidFill>
                <a:prstClr val="black"/>
              </a:solidFill>
              <a:latin typeface="Calibri" panose="020F0502020204030204"/>
            </a:endParaRPr>
          </a:p>
          <a:p>
            <a:pPr marL="342892" indent="-342892" defTabSz="457189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prstClr val="black"/>
              </a:buClr>
            </a:pP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z/OSMF API</a:t>
            </a:r>
            <a:r>
              <a:rPr lang="en-GB" sz="1800" b="1" dirty="0">
                <a:solidFill>
                  <a:prstClr val="black"/>
                </a:solidFill>
                <a:latin typeface="Calibri" panose="020F0502020204030204"/>
              </a:rPr>
              <a:t/>
            </a:r>
            <a:br>
              <a:rPr lang="en-GB" sz="1800" b="1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Authenticate </a:t>
            </a:r>
            <a:r>
              <a:rPr lang="en-GB" sz="1400" dirty="0" err="1">
                <a:solidFill>
                  <a:prstClr val="black"/>
                </a:solidFill>
                <a:latin typeface="Calibri" panose="020F0502020204030204"/>
              </a:rPr>
              <a:t>Zowe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 users with mainframe credentials</a:t>
            </a:r>
          </a:p>
          <a:p>
            <a:pPr marL="0" indent="0" defTabSz="457189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prstClr val="black"/>
              </a:buClr>
              <a:buNone/>
            </a:pPr>
            <a:r>
              <a:rPr lang="en-US" sz="800" i="1" dirty="0">
                <a:solidFill>
                  <a:prstClr val="black"/>
                </a:solidFill>
                <a:latin typeface="Calibri" panose="020F0502020204030204"/>
              </a:rPr>
              <a:t>* Separate microservices, might be running as  separate address spaces</a:t>
            </a:r>
            <a:endParaRPr lang="en-GB" sz="800" i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91A3010-4DBE-41E7-8A49-64BC2254EEA2}"/>
              </a:ext>
            </a:extLst>
          </p:cNvPr>
          <p:cNvSpPr/>
          <p:nvPr/>
        </p:nvSpPr>
        <p:spPr>
          <a:xfrm>
            <a:off x="3838903" y="809625"/>
            <a:ext cx="694997" cy="568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00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11DC79-A60C-384F-84AD-6497E8130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15" y="63710"/>
            <a:ext cx="7886700" cy="994172"/>
          </a:xfrm>
        </p:spPr>
        <p:txBody>
          <a:bodyPr/>
          <a:lstStyle/>
          <a:p>
            <a:r>
              <a:rPr lang="en-US" sz="2800" dirty="0">
                <a:solidFill>
                  <a:srgbClr val="16355E"/>
                </a:solidFill>
                <a:latin typeface="IBM Plex Sans" panose="020B0503050000000000" pitchFamily="34" charset="77"/>
              </a:rPr>
              <a:t>Zowe High Level Architecture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260625C-E9C9-2043-913A-1E787A63C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D7803C-EC45-4167-8797-720F0464DD80}" type="slidenum">
              <a:rPr kumimoji="0" lang="en-US" sz="899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8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28E837EB-41C1-7747-AE72-EA2B7D8485C9}"/>
              </a:ext>
            </a:extLst>
          </p:cNvPr>
          <p:cNvSpPr/>
          <p:nvPr/>
        </p:nvSpPr>
        <p:spPr>
          <a:xfrm>
            <a:off x="2437826" y="1185654"/>
            <a:ext cx="4217877" cy="1242620"/>
          </a:xfrm>
          <a:prstGeom prst="roundRect">
            <a:avLst>
              <a:gd name="adj" fmla="val 3350"/>
            </a:avLst>
          </a:prstGeom>
          <a:solidFill>
            <a:srgbClr val="17365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" panose="020B0503050000000000" pitchFamily="34" charset="77"/>
              <a:ea typeface="+mn-ea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A5B3D521-559E-924A-BD6A-B7F7A2FA4E85}"/>
              </a:ext>
            </a:extLst>
          </p:cNvPr>
          <p:cNvSpPr/>
          <p:nvPr/>
        </p:nvSpPr>
        <p:spPr>
          <a:xfrm>
            <a:off x="2486953" y="3019819"/>
            <a:ext cx="4217877" cy="911169"/>
          </a:xfrm>
          <a:prstGeom prst="roundRect">
            <a:avLst>
              <a:gd name="adj" fmla="val 3046"/>
            </a:avLst>
          </a:prstGeom>
          <a:solidFill>
            <a:srgbClr val="923E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" panose="020B0503050000000000" pitchFamily="34" charset="77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4C515FE-DDB5-D345-A106-CB932A94F7CC}"/>
              </a:ext>
            </a:extLst>
          </p:cNvPr>
          <p:cNvSpPr txBox="1"/>
          <p:nvPr/>
        </p:nvSpPr>
        <p:spPr>
          <a:xfrm>
            <a:off x="3182658" y="1559580"/>
            <a:ext cx="2826673" cy="37651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 panose="020B0503050000000000" pitchFamily="34" charset="77"/>
                <a:ea typeface="+mn-ea"/>
                <a:cs typeface="+mn-cs"/>
              </a:rPr>
              <a:t>Web-Based DevOps Services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 panose="020B0503050000000000" pitchFamily="34" charset="77"/>
                <a:ea typeface="+mn-ea"/>
                <a:cs typeface="+mn-cs"/>
              </a:rPr>
              <a:t>From IBM, Vendors, Community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79CD03AC-0EAD-B647-A0E8-FD35D9B54C25}"/>
              </a:ext>
            </a:extLst>
          </p:cNvPr>
          <p:cNvSpPr/>
          <p:nvPr/>
        </p:nvSpPr>
        <p:spPr>
          <a:xfrm>
            <a:off x="2618831" y="3519637"/>
            <a:ext cx="1098044" cy="31412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000000000" pitchFamily="34" charset="77"/>
                <a:ea typeface="+mn-ea"/>
                <a:cs typeface="+mn-cs"/>
              </a:rPr>
              <a:t>Common Services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91D20069-3D33-8D43-8BF0-BAE97DB2D61B}"/>
              </a:ext>
            </a:extLst>
          </p:cNvPr>
          <p:cNvSpPr/>
          <p:nvPr/>
        </p:nvSpPr>
        <p:spPr>
          <a:xfrm>
            <a:off x="3847893" y="3518500"/>
            <a:ext cx="1496976" cy="31412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000000000" pitchFamily="34" charset="77"/>
                <a:ea typeface="+mn-ea"/>
                <a:cs typeface="+mn-cs"/>
              </a:rPr>
              <a:t>Existing and New Vendor Services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E16637D8-1AD3-DE47-AE18-2CE17183B52B}"/>
              </a:ext>
            </a:extLst>
          </p:cNvPr>
          <p:cNvSpPr/>
          <p:nvPr/>
        </p:nvSpPr>
        <p:spPr>
          <a:xfrm>
            <a:off x="5399814" y="3440503"/>
            <a:ext cx="1236319" cy="4701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000000000" pitchFamily="34" charset="77"/>
                <a:ea typeface="+mn-ea"/>
                <a:cs typeface="+mn-cs"/>
              </a:rPr>
              <a:t>Client-Provided Services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77AA7CC4-CFFC-1444-A443-43DADBE1DC4D}"/>
              </a:ext>
            </a:extLst>
          </p:cNvPr>
          <p:cNvSpPr/>
          <p:nvPr/>
        </p:nvSpPr>
        <p:spPr>
          <a:xfrm>
            <a:off x="3551205" y="1211826"/>
            <a:ext cx="651464" cy="309780"/>
          </a:xfrm>
          <a:prstGeom prst="roundRect">
            <a:avLst>
              <a:gd name="adj" fmla="val 56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000000000" pitchFamily="34" charset="77"/>
                <a:ea typeface="+mn-ea"/>
                <a:cs typeface="+mn-cs"/>
              </a:rPr>
              <a:t>Web UI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5ABC12E6-5CF8-2348-931A-CFF3AEAE94A3}"/>
              </a:ext>
            </a:extLst>
          </p:cNvPr>
          <p:cNvCxnSpPr/>
          <p:nvPr/>
        </p:nvCxnSpPr>
        <p:spPr>
          <a:xfrm>
            <a:off x="4595995" y="2422504"/>
            <a:ext cx="0" cy="30017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30BAAA7-C612-C14B-90F2-B65D4A3C4E0A}"/>
              </a:ext>
            </a:extLst>
          </p:cNvPr>
          <p:cNvSpPr txBox="1"/>
          <p:nvPr/>
        </p:nvSpPr>
        <p:spPr>
          <a:xfrm>
            <a:off x="4622194" y="2424200"/>
            <a:ext cx="1287956" cy="258851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000000000" pitchFamily="34" charset="77"/>
                <a:ea typeface="+mn-ea"/>
                <a:cs typeface="+mn-cs"/>
              </a:rPr>
              <a:t>RESTful Services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3AECA36-FD7F-4E44-BB1A-15D3109AA2DD}"/>
              </a:ext>
            </a:extLst>
          </p:cNvPr>
          <p:cNvSpPr txBox="1"/>
          <p:nvPr/>
        </p:nvSpPr>
        <p:spPr>
          <a:xfrm>
            <a:off x="2342664" y="1191257"/>
            <a:ext cx="1025871" cy="541237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 Medium" panose="020B0503050000000000" pitchFamily="34" charset="77"/>
                <a:ea typeface="+mn-ea"/>
                <a:cs typeface="+mn-cs"/>
              </a:rPr>
              <a:t>Browser/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 Medium" panose="020B0503050000000000" pitchFamily="34" charset="77"/>
                <a:ea typeface="+mn-ea"/>
                <a:cs typeface="+mn-cs"/>
              </a:rPr>
              <a:t>Desktop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79F34F5-A983-B749-A9E8-400415EFA8F4}"/>
              </a:ext>
            </a:extLst>
          </p:cNvPr>
          <p:cNvSpPr txBox="1"/>
          <p:nvPr/>
        </p:nvSpPr>
        <p:spPr>
          <a:xfrm>
            <a:off x="2679970" y="3067915"/>
            <a:ext cx="654046" cy="317681"/>
          </a:xfrm>
          <a:prstGeom prst="rect">
            <a:avLst/>
          </a:prstGeom>
          <a:noFill/>
          <a:ln>
            <a:noFill/>
          </a:ln>
        </p:spPr>
        <p:txBody>
          <a:bodyPr wrap="none" lIns="121917" tIns="60958" rIns="121917" bIns="60958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 panose="020B0503050000000000" pitchFamily="34" charset="77"/>
                <a:ea typeface="+mn-ea"/>
                <a:cs typeface="+mn-cs"/>
              </a:rPr>
              <a:t>z/OS</a:t>
            </a:r>
          </a:p>
        </p:txBody>
      </p:sp>
      <p:sp>
        <p:nvSpPr>
          <p:cNvPr id="16" name="Magnetic Disk 15">
            <a:extLst>
              <a:ext uri="{FF2B5EF4-FFF2-40B4-BE49-F238E27FC236}">
                <a16:creationId xmlns:a16="http://schemas.microsoft.com/office/drawing/2014/main" xmlns="" id="{1F8A33AF-A950-0C4F-B300-16B8CDD8233B}"/>
              </a:ext>
            </a:extLst>
          </p:cNvPr>
          <p:cNvSpPr/>
          <p:nvPr/>
        </p:nvSpPr>
        <p:spPr>
          <a:xfrm>
            <a:off x="2680072" y="1981652"/>
            <a:ext cx="322200" cy="279866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" panose="020B0503050000000000" pitchFamily="34" charset="77"/>
              <a:ea typeface="+mn-ea"/>
              <a:cs typeface="+mn-cs"/>
            </a:endParaRPr>
          </a:p>
        </p:txBody>
      </p:sp>
      <p:sp>
        <p:nvSpPr>
          <p:cNvPr id="17" name="Magnetic Disk 16">
            <a:extLst>
              <a:ext uri="{FF2B5EF4-FFF2-40B4-BE49-F238E27FC236}">
                <a16:creationId xmlns:a16="http://schemas.microsoft.com/office/drawing/2014/main" xmlns="" id="{B3C45F35-56E1-2144-BE56-9A0B61A8EADB}"/>
              </a:ext>
            </a:extLst>
          </p:cNvPr>
          <p:cNvSpPr/>
          <p:nvPr/>
        </p:nvSpPr>
        <p:spPr>
          <a:xfrm>
            <a:off x="3194903" y="1981835"/>
            <a:ext cx="322200" cy="279866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" panose="020B0503050000000000" pitchFamily="34" charset="77"/>
              <a:ea typeface="+mn-ea"/>
              <a:cs typeface="+mn-cs"/>
            </a:endParaRPr>
          </a:p>
        </p:txBody>
      </p:sp>
      <p:sp>
        <p:nvSpPr>
          <p:cNvPr id="18" name="Magnetic Disk 17">
            <a:extLst>
              <a:ext uri="{FF2B5EF4-FFF2-40B4-BE49-F238E27FC236}">
                <a16:creationId xmlns:a16="http://schemas.microsoft.com/office/drawing/2014/main" xmlns="" id="{A7ADD110-DE7D-B143-8B97-113AD3B0CC02}"/>
              </a:ext>
            </a:extLst>
          </p:cNvPr>
          <p:cNvSpPr/>
          <p:nvPr/>
        </p:nvSpPr>
        <p:spPr>
          <a:xfrm>
            <a:off x="3709734" y="1988044"/>
            <a:ext cx="322200" cy="279866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" panose="020B0503050000000000" pitchFamily="34" charset="77"/>
              <a:ea typeface="+mn-ea"/>
              <a:cs typeface="+mn-cs"/>
            </a:endParaRPr>
          </a:p>
        </p:txBody>
      </p:sp>
      <p:sp>
        <p:nvSpPr>
          <p:cNvPr id="19" name="Magnetic Disk 18">
            <a:extLst>
              <a:ext uri="{FF2B5EF4-FFF2-40B4-BE49-F238E27FC236}">
                <a16:creationId xmlns:a16="http://schemas.microsoft.com/office/drawing/2014/main" xmlns="" id="{515B1347-7100-6445-A035-C71936233EB1}"/>
              </a:ext>
            </a:extLst>
          </p:cNvPr>
          <p:cNvSpPr/>
          <p:nvPr/>
        </p:nvSpPr>
        <p:spPr>
          <a:xfrm>
            <a:off x="4224565" y="1985734"/>
            <a:ext cx="322200" cy="279866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" panose="020B0503050000000000" pitchFamily="34" charset="77"/>
              <a:ea typeface="+mn-ea"/>
              <a:cs typeface="+mn-cs"/>
            </a:endParaRPr>
          </a:p>
        </p:txBody>
      </p:sp>
      <p:sp>
        <p:nvSpPr>
          <p:cNvPr id="20" name="Magnetic Disk 19">
            <a:extLst>
              <a:ext uri="{FF2B5EF4-FFF2-40B4-BE49-F238E27FC236}">
                <a16:creationId xmlns:a16="http://schemas.microsoft.com/office/drawing/2014/main" xmlns="" id="{0C933539-9992-C348-970B-126CFD328A7B}"/>
              </a:ext>
            </a:extLst>
          </p:cNvPr>
          <p:cNvSpPr/>
          <p:nvPr/>
        </p:nvSpPr>
        <p:spPr>
          <a:xfrm>
            <a:off x="4734394" y="1986311"/>
            <a:ext cx="322200" cy="279866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" panose="020B0503050000000000" pitchFamily="34" charset="77"/>
              <a:ea typeface="+mn-ea"/>
              <a:cs typeface="+mn-cs"/>
            </a:endParaRPr>
          </a:p>
        </p:txBody>
      </p:sp>
      <p:sp>
        <p:nvSpPr>
          <p:cNvPr id="21" name="Magnetic Disk 20">
            <a:extLst>
              <a:ext uri="{FF2B5EF4-FFF2-40B4-BE49-F238E27FC236}">
                <a16:creationId xmlns:a16="http://schemas.microsoft.com/office/drawing/2014/main" xmlns="" id="{C8356D1A-A6F9-EC42-93B1-8C830F2DF665}"/>
              </a:ext>
            </a:extLst>
          </p:cNvPr>
          <p:cNvSpPr/>
          <p:nvPr/>
        </p:nvSpPr>
        <p:spPr>
          <a:xfrm>
            <a:off x="5244223" y="1988044"/>
            <a:ext cx="322200" cy="279866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" panose="020B0503050000000000" pitchFamily="34" charset="77"/>
              <a:ea typeface="+mn-ea"/>
              <a:cs typeface="+mn-cs"/>
            </a:endParaRPr>
          </a:p>
        </p:txBody>
      </p:sp>
      <p:sp>
        <p:nvSpPr>
          <p:cNvPr id="22" name="Magnetic Disk 21">
            <a:extLst>
              <a:ext uri="{FF2B5EF4-FFF2-40B4-BE49-F238E27FC236}">
                <a16:creationId xmlns:a16="http://schemas.microsoft.com/office/drawing/2014/main" xmlns="" id="{31CFE3D0-7B5D-3245-8509-221E8F7725D1}"/>
              </a:ext>
            </a:extLst>
          </p:cNvPr>
          <p:cNvSpPr/>
          <p:nvPr/>
        </p:nvSpPr>
        <p:spPr>
          <a:xfrm>
            <a:off x="5749049" y="1981835"/>
            <a:ext cx="322200" cy="279866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" panose="020B0503050000000000" pitchFamily="34" charset="77"/>
              <a:ea typeface="+mn-ea"/>
              <a:cs typeface="+mn-cs"/>
            </a:endParaRPr>
          </a:p>
        </p:txBody>
      </p:sp>
      <p:sp>
        <p:nvSpPr>
          <p:cNvPr id="23" name="Magnetic Disk 22">
            <a:extLst>
              <a:ext uri="{FF2B5EF4-FFF2-40B4-BE49-F238E27FC236}">
                <a16:creationId xmlns:a16="http://schemas.microsoft.com/office/drawing/2014/main" xmlns="" id="{5C012B1A-3556-734A-B0C7-2ED51A7B38CC}"/>
              </a:ext>
            </a:extLst>
          </p:cNvPr>
          <p:cNvSpPr/>
          <p:nvPr/>
        </p:nvSpPr>
        <p:spPr>
          <a:xfrm>
            <a:off x="6263880" y="1985003"/>
            <a:ext cx="322200" cy="279866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" panose="020B0503050000000000" pitchFamily="34" charset="77"/>
              <a:ea typeface="+mn-ea"/>
              <a:cs typeface="+mn-cs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65C96D1A-0C39-5A42-815E-2CCE28E10D6E}"/>
              </a:ext>
            </a:extLst>
          </p:cNvPr>
          <p:cNvSpPr/>
          <p:nvPr/>
        </p:nvSpPr>
        <p:spPr>
          <a:xfrm>
            <a:off x="4333413" y="1211826"/>
            <a:ext cx="550496" cy="332468"/>
          </a:xfrm>
          <a:prstGeom prst="roundRect">
            <a:avLst>
              <a:gd name="adj" fmla="val 613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000000000" pitchFamily="34" charset="77"/>
                <a:ea typeface="+mn-ea"/>
                <a:cs typeface="+mn-cs"/>
              </a:rPr>
              <a:t>CLI UI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xmlns="" id="{6A8DE2CB-78F0-974C-8EE2-E8583B871F8D}"/>
              </a:ext>
            </a:extLst>
          </p:cNvPr>
          <p:cNvSpPr/>
          <p:nvPr/>
        </p:nvSpPr>
        <p:spPr>
          <a:xfrm>
            <a:off x="4988552" y="1214974"/>
            <a:ext cx="624848" cy="306632"/>
          </a:xfrm>
          <a:prstGeom prst="roundRect">
            <a:avLst>
              <a:gd name="adj" fmla="val 613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000000000" pitchFamily="34" charset="77"/>
                <a:ea typeface="+mn-ea"/>
                <a:cs typeface="+mn-cs"/>
              </a:rPr>
              <a:t>REST API</a:t>
            </a:r>
          </a:p>
        </p:txBody>
      </p:sp>
      <p:sp>
        <p:nvSpPr>
          <p:cNvPr id="26" name="Rectangular Callout 25">
            <a:extLst>
              <a:ext uri="{FF2B5EF4-FFF2-40B4-BE49-F238E27FC236}">
                <a16:creationId xmlns:a16="http://schemas.microsoft.com/office/drawing/2014/main" xmlns="" id="{C3E66AFE-3ED5-9C47-9344-D80996215338}"/>
              </a:ext>
            </a:extLst>
          </p:cNvPr>
          <p:cNvSpPr/>
          <p:nvPr/>
        </p:nvSpPr>
        <p:spPr>
          <a:xfrm>
            <a:off x="368033" y="1110292"/>
            <a:ext cx="1978458" cy="1764435"/>
          </a:xfrm>
          <a:prstGeom prst="wedgeRectCallout">
            <a:avLst>
              <a:gd name="adj1" fmla="val 68029"/>
              <a:gd name="adj2" fmla="val 8528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17365E"/>
            </a:solidFill>
          </a:ln>
          <a:effectLst>
            <a:outerShdw blurRad="38100" dist="25400" dir="5400000" algn="t" rotWithShape="0">
              <a:prstClr val="black">
                <a:alpha val="11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121917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000000000" pitchFamily="34" charset="77"/>
                <a:ea typeface="+mn-ea"/>
                <a:cs typeface="+mn-cs"/>
              </a:rPr>
              <a:t>Base Components</a:t>
            </a:r>
          </a:p>
          <a:p>
            <a:pPr marL="171450" marR="0" lvl="0" indent="-171450" algn="l" defTabSz="4572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IBM Plex Sans" panose="020B0503050000000000" pitchFamily="34" charset="77"/>
                <a:ea typeface="+mn-ea"/>
                <a:cs typeface="+mn-cs"/>
              </a:rPr>
              <a:t>Editor support (REXX/JCL to start)  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IBM Plex Sans" panose="020B0503050000000000" pitchFamily="34" charset="77"/>
              <a:ea typeface="+mn-ea"/>
              <a:cs typeface="Arial"/>
            </a:endParaRPr>
          </a:p>
          <a:p>
            <a:pPr marL="171450" marR="0" lvl="0" indent="-171450" algn="l" defTabSz="4572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IBM Plex Sans" panose="020B0503050000000000" pitchFamily="34" charset="77"/>
                <a:ea typeface="+mn-ea"/>
                <a:cs typeface="+mn-cs"/>
              </a:rPr>
              <a:t>CLI </a:t>
            </a:r>
          </a:p>
          <a:p>
            <a:pPr marL="171450" marR="0" lvl="0" indent="-171450" algn="l" defTabSz="4572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IBM Plex Sans" panose="020B0503050000000000" pitchFamily="34" charset="77"/>
                <a:ea typeface="+mn-ea"/>
                <a:cs typeface="+mn-cs"/>
              </a:rPr>
              <a:t>APIs</a:t>
            </a:r>
          </a:p>
          <a:p>
            <a:pPr marL="171450" marR="0" lvl="0" indent="-171450" algn="l" defTabSz="4572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IBM Plex Sans" panose="020B0503050000000000" pitchFamily="34" charset="77"/>
                <a:ea typeface="+mn-ea"/>
                <a:cs typeface="+mn-cs"/>
              </a:rPr>
              <a:t>Virtual Desktop </a:t>
            </a:r>
            <a:r>
              <a:rPr kumimoji="0" lang="mr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IBM Plex Sans" panose="020B0503050000000000" pitchFamily="34" charset="77"/>
                <a:ea typeface="+mn-ea"/>
                <a:cs typeface="Mangal" panose="02040503050203030202" pitchFamily="18" charset="0"/>
              </a:rPr>
              <a:t>–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IBM Plex Sans" panose="020B0503050000000000" pitchFamily="34" charset="77"/>
                <a:ea typeface="+mn-ea"/>
                <a:cs typeface="+mn-cs"/>
              </a:rPr>
              <a:t> App Container</a:t>
            </a:r>
          </a:p>
          <a:p>
            <a:pPr marL="171450" marR="0" lvl="0" indent="-171450" algn="l" defTabSz="4572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IBM Plex Sans" panose="020B0503050000000000" pitchFamily="34" charset="77"/>
              </a:rPr>
              <a:t>VS Code Extension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IBM Plex Sans" panose="020B0503050000000000" pitchFamily="34" charset="77"/>
              <a:ea typeface="+mn-ea"/>
              <a:cs typeface="Arial"/>
            </a:endParaRPr>
          </a:p>
        </p:txBody>
      </p:sp>
      <p:sp>
        <p:nvSpPr>
          <p:cNvPr id="27" name="Rectangular Callout 26">
            <a:extLst>
              <a:ext uri="{FF2B5EF4-FFF2-40B4-BE49-F238E27FC236}">
                <a16:creationId xmlns:a16="http://schemas.microsoft.com/office/drawing/2014/main" xmlns="" id="{467145CE-1363-3E49-BF54-8B0297B834B0}"/>
              </a:ext>
            </a:extLst>
          </p:cNvPr>
          <p:cNvSpPr/>
          <p:nvPr/>
        </p:nvSpPr>
        <p:spPr>
          <a:xfrm>
            <a:off x="6691078" y="2914356"/>
            <a:ext cx="1941192" cy="1657643"/>
          </a:xfrm>
          <a:prstGeom prst="wedgeRectCallout">
            <a:avLst>
              <a:gd name="adj1" fmla="val -63100"/>
              <a:gd name="adj2" fmla="val 8528"/>
            </a:avLst>
          </a:prstGeom>
          <a:solidFill>
            <a:srgbClr val="ECDDEC"/>
          </a:solidFill>
          <a:ln w="12700">
            <a:solidFill>
              <a:srgbClr val="923E91"/>
            </a:solidFill>
          </a:ln>
          <a:effectLst>
            <a:outerShdw blurRad="381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000000000" pitchFamily="34" charset="77"/>
                <a:ea typeface="+mn-ea"/>
                <a:cs typeface="+mn-cs"/>
              </a:rPr>
              <a:t>Sample Vendor / Open Source Integration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000000000" pitchFamily="34" charset="77"/>
                <a:ea typeface="+mn-ea"/>
                <a:cs typeface="Arial"/>
              </a:rPr>
              <a:t> </a:t>
            </a:r>
          </a:p>
          <a:p>
            <a:pPr marL="171450" marR="0" lvl="0" indent="-171450" algn="l" defTabSz="4572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IBM Plex Sans" panose="020B0503050000000000" pitchFamily="34" charset="77"/>
                <a:ea typeface="+mn-ea"/>
                <a:cs typeface="Arial"/>
              </a:rPr>
              <a:t>ServiceNow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IBM Plex Sans" panose="020B0503050000000000" pitchFamily="34" charset="77"/>
              <a:ea typeface="+mn-ea"/>
              <a:cs typeface="Arial"/>
            </a:endParaRPr>
          </a:p>
          <a:p>
            <a:pPr marL="171450" marR="0" lvl="0" indent="-171450" algn="l" defTabSz="4572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IBM Plex Sans" panose="020B0503050000000000" pitchFamily="34" charset="77"/>
                <a:ea typeface="+mn-ea"/>
                <a:cs typeface="Arial"/>
              </a:rPr>
              <a:t>JIRA</a:t>
            </a:r>
          </a:p>
          <a:p>
            <a:pPr marL="171450" marR="0" lvl="0" indent="-171450" algn="l" defTabSz="4572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IBM Plex Sans" panose="020B0503050000000000" pitchFamily="34" charset="77"/>
                <a:ea typeface="+mn-ea"/>
                <a:cs typeface="Arial"/>
              </a:rPr>
              <a:t>Jenkins</a:t>
            </a:r>
          </a:p>
          <a:p>
            <a:pPr marL="171450" marR="0" lvl="0" indent="-171450" algn="l" defTabSz="4572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IBM Plex Sans" panose="020B0503050000000000" pitchFamily="34" charset="77"/>
                <a:ea typeface="+mn-ea"/>
                <a:cs typeface="Arial"/>
              </a:rPr>
              <a:t>Git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IBM Plex Sans" panose="020B0503050000000000" pitchFamily="34" charset="77"/>
              <a:ea typeface="+mn-ea"/>
              <a:cs typeface="Arial"/>
            </a:endParaRPr>
          </a:p>
          <a:p>
            <a:pPr marL="171450" marR="0" lvl="0" indent="-171450" algn="l" defTabSz="4572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IBM Plex Sans" panose="020B0503050000000000" pitchFamily="34" charset="77"/>
                <a:ea typeface="+mn-ea"/>
                <a:cs typeface="Arial"/>
              </a:rPr>
              <a:t>SonarLint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IBM Plex Sans" panose="020B0503050000000000" pitchFamily="34" charset="77"/>
              <a:ea typeface="+mn-ea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16CEDD80-2499-D348-A344-DE281914DC94}"/>
              </a:ext>
            </a:extLst>
          </p:cNvPr>
          <p:cNvSpPr/>
          <p:nvPr/>
        </p:nvSpPr>
        <p:spPr>
          <a:xfrm>
            <a:off x="2461057" y="2721025"/>
            <a:ext cx="4322273" cy="29681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Catalog of RESTful API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2319045F-8424-AD4F-9DA1-6E659F44128C}"/>
              </a:ext>
            </a:extLst>
          </p:cNvPr>
          <p:cNvSpPr/>
          <p:nvPr/>
        </p:nvSpPr>
        <p:spPr>
          <a:xfrm>
            <a:off x="3724368" y="3019363"/>
            <a:ext cx="1700852" cy="34671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Web UI, CLI/Node.js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E23FAC75-F643-4E47-8C60-931636B7CD44}"/>
              </a:ext>
            </a:extLst>
          </p:cNvPr>
          <p:cNvSpPr/>
          <p:nvPr/>
        </p:nvSpPr>
        <p:spPr>
          <a:xfrm>
            <a:off x="3090777" y="3945911"/>
            <a:ext cx="2819373" cy="2704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z/OSMF/Tomcat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6A8DE2CB-78F0-974C-8EE2-E8583B871F8D}"/>
              </a:ext>
            </a:extLst>
          </p:cNvPr>
          <p:cNvSpPr/>
          <p:nvPr/>
        </p:nvSpPr>
        <p:spPr>
          <a:xfrm>
            <a:off x="5718043" y="1205703"/>
            <a:ext cx="545838" cy="315903"/>
          </a:xfrm>
          <a:prstGeom prst="roundRect">
            <a:avLst>
              <a:gd name="adj" fmla="val 613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000000000" pitchFamily="34" charset="77"/>
                <a:ea typeface="+mn-ea"/>
                <a:cs typeface="+mn-cs"/>
              </a:rPr>
              <a:t>VSC</a:t>
            </a:r>
            <a:r>
              <a:rPr kumimoji="0" lang="en-US" sz="12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000000000" pitchFamily="34" charset="77"/>
                <a:ea typeface="+mn-ea"/>
                <a:cs typeface="+mn-cs"/>
              </a:rPr>
              <a:t> Ext.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000000000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2662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51727D-DE4C-A04C-8584-8D1E91A37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673" y="135607"/>
            <a:ext cx="7893793" cy="447164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latin typeface="IBM Plex Sans" panose="020B0503050203000203" pitchFamily="34" charset="77"/>
              </a:rPr>
              <a:t>Where is </a:t>
            </a:r>
            <a:r>
              <a:rPr lang="en-US" sz="2400" dirty="0" err="1">
                <a:latin typeface="IBM Plex Sans" panose="020B0503050203000203" pitchFamily="34" charset="77"/>
              </a:rPr>
              <a:t>Zowe</a:t>
            </a:r>
            <a:r>
              <a:rPr lang="en-US" sz="2400" dirty="0">
                <a:latin typeface="IBM Plex Sans" panose="020B0503050203000203" pitchFamily="34" charset="77"/>
              </a:rPr>
              <a:t> Extensible?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3B3C70FB-4886-E643-8227-D4BFE6488C28}"/>
              </a:ext>
            </a:extLst>
          </p:cNvPr>
          <p:cNvSpPr txBox="1">
            <a:spLocks/>
          </p:cNvSpPr>
          <p:nvPr/>
        </p:nvSpPr>
        <p:spPr>
          <a:xfrm>
            <a:off x="941052" y="1431920"/>
            <a:ext cx="3581378" cy="27182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 Medium" charset="0"/>
                <a:ea typeface="IBM Plex Sans Medium" charset="0"/>
                <a:cs typeface="IBM Plex Sans Medium" charset="0"/>
              </a:rPr>
              <a:t>Browser-based Web Desktop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A4F9541-218C-524C-89C1-1254B8463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63" y="1696445"/>
            <a:ext cx="4356439" cy="241995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xmlns="" id="{9A0D6056-FE83-404A-A4FF-2C2A3061758F}"/>
              </a:ext>
            </a:extLst>
          </p:cNvPr>
          <p:cNvSpPr/>
          <p:nvPr/>
        </p:nvSpPr>
        <p:spPr>
          <a:xfrm>
            <a:off x="1169156" y="1325692"/>
            <a:ext cx="2980266" cy="3894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Slide Number Placeholder 2">
            <a:extLst>
              <a:ext uri="{FF2B5EF4-FFF2-40B4-BE49-F238E27FC236}">
                <a16:creationId xmlns:a16="http://schemas.microsoft.com/office/drawing/2014/main" xmlns="" id="{3D1D85A4-06B0-4135-BD52-D5F11273BA96}"/>
              </a:ext>
            </a:extLst>
          </p:cNvPr>
          <p:cNvSpPr txBox="1">
            <a:spLocks/>
          </p:cNvSpPr>
          <p:nvPr/>
        </p:nvSpPr>
        <p:spPr>
          <a:xfrm>
            <a:off x="8377177" y="4717586"/>
            <a:ext cx="424646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5E07F8-3E46-AC42-964A-C28F6F7C4948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890C89C-91CA-4589-A2B6-2C5B0F3FC0AE}"/>
              </a:ext>
            </a:extLst>
          </p:cNvPr>
          <p:cNvSpPr txBox="1"/>
          <p:nvPr/>
        </p:nvSpPr>
        <p:spPr>
          <a:xfrm>
            <a:off x="5594031" y="817642"/>
            <a:ext cx="33967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z/OS Native Web UI for applications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Launch in context (i.e., right mouse click 3270 to web app)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 to app communication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Exploit graphic widgets planned for inclusion  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26BE98A5-6F37-4EE5-BE7A-E47D7DABA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869" y="2906420"/>
            <a:ext cx="240982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323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EA797F65-6D55-4CA2-9E92-5819D075B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643" y="2095288"/>
            <a:ext cx="3313180" cy="29126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51727D-DE4C-A04C-8584-8D1E91A37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673" y="135607"/>
            <a:ext cx="7893793" cy="447164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latin typeface="IBM Plex Sans" panose="020B0503050203000203" pitchFamily="34" charset="77"/>
              </a:rPr>
              <a:t>Where is </a:t>
            </a:r>
            <a:r>
              <a:rPr lang="en-US" sz="2400" dirty="0" err="1">
                <a:latin typeface="IBM Plex Sans" panose="020B0503050203000203" pitchFamily="34" charset="77"/>
              </a:rPr>
              <a:t>Zowe</a:t>
            </a:r>
            <a:r>
              <a:rPr lang="en-US" sz="2400" dirty="0">
                <a:latin typeface="IBM Plex Sans" panose="020B0503050203000203" pitchFamily="34" charset="77"/>
              </a:rPr>
              <a:t> Extensible?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B56CA983-C263-604F-9A1B-AE4DCA18E2A9}"/>
              </a:ext>
            </a:extLst>
          </p:cNvPr>
          <p:cNvSpPr txBox="1">
            <a:spLocks/>
          </p:cNvSpPr>
          <p:nvPr/>
        </p:nvSpPr>
        <p:spPr>
          <a:xfrm>
            <a:off x="-212211" y="4619471"/>
            <a:ext cx="4224012" cy="34440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 Medium" charset="0"/>
                <a:ea typeface="IBM Plex Sans Medium" charset="0"/>
                <a:cs typeface="IBM Plex Sans Medium" charset="0"/>
              </a:rPr>
              <a:t>Swagger-defined z/OS REST APIs 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xmlns="" id="{65E91B96-E3ED-DD4A-A928-64749734A75D}"/>
              </a:ext>
            </a:extLst>
          </p:cNvPr>
          <p:cNvSpPr txBox="1">
            <a:spLocks/>
          </p:cNvSpPr>
          <p:nvPr/>
        </p:nvSpPr>
        <p:spPr>
          <a:xfrm>
            <a:off x="5155781" y="1675314"/>
            <a:ext cx="3328149" cy="4153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 Medium" charset="0"/>
                <a:ea typeface="IBM Plex Sans Medium" charset="0"/>
                <a:cs typeface="IBM Plex Sans Medium" charset="0"/>
              </a:rPr>
              <a:t>API Mediation Layer 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 Medium" charset="0"/>
                <a:ea typeface="IBM Plex Sans Medium" charset="0"/>
                <a:cs typeface="IBM Plex Sans Medium" charset="0"/>
              </a:rPr>
              <a:t>(API Catalog, Discovery Service, Gateway)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D3037878-6908-074A-B750-824962568AF9}"/>
              </a:ext>
            </a:extLst>
          </p:cNvPr>
          <p:cNvSpPr/>
          <p:nvPr/>
        </p:nvSpPr>
        <p:spPr>
          <a:xfrm>
            <a:off x="5132201" y="1608400"/>
            <a:ext cx="3336760" cy="5491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1EA9A41A-E5F8-3C43-A7B5-EC8E5E4682DD}"/>
              </a:ext>
            </a:extLst>
          </p:cNvPr>
          <p:cNvSpPr/>
          <p:nvPr/>
        </p:nvSpPr>
        <p:spPr>
          <a:xfrm>
            <a:off x="133016" y="4538134"/>
            <a:ext cx="3448384" cy="3894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Slide Number Placeholder 2">
            <a:extLst>
              <a:ext uri="{FF2B5EF4-FFF2-40B4-BE49-F238E27FC236}">
                <a16:creationId xmlns:a16="http://schemas.microsoft.com/office/drawing/2014/main" xmlns="" id="{3D1D85A4-06B0-4135-BD52-D5F11273BA96}"/>
              </a:ext>
            </a:extLst>
          </p:cNvPr>
          <p:cNvSpPr txBox="1">
            <a:spLocks/>
          </p:cNvSpPr>
          <p:nvPr/>
        </p:nvSpPr>
        <p:spPr>
          <a:xfrm>
            <a:off x="8377177" y="4717586"/>
            <a:ext cx="424646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5E07F8-3E46-AC42-964A-C28F6F7C4948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C0F56A2-F330-444B-BCA4-2D97EE8AB83E}"/>
              </a:ext>
            </a:extLst>
          </p:cNvPr>
          <p:cNvSpPr txBox="1"/>
          <p:nvPr/>
        </p:nvSpPr>
        <p:spPr>
          <a:xfrm>
            <a:off x="360727" y="694644"/>
            <a:ext cx="4714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REST API enable your products 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REST API for product controls/admin 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Sharing of information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BD1E37F-DB21-4C95-9214-B68ADE18DDC7}"/>
              </a:ext>
            </a:extLst>
          </p:cNvPr>
          <p:cNvSpPr txBox="1"/>
          <p:nvPr/>
        </p:nvSpPr>
        <p:spPr>
          <a:xfrm>
            <a:off x="4756558" y="441528"/>
            <a:ext cx="4387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to API Mediation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Participate in Single Sign On, High Availability and Status tracking capabilities  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93" y="1587194"/>
            <a:ext cx="3272943" cy="290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16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D7F67CA-FC0C-4F36-93F2-50619BF6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61" y="1515461"/>
            <a:ext cx="3718611" cy="25309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51727D-DE4C-A04C-8584-8D1E91A37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673" y="135607"/>
            <a:ext cx="7893793" cy="447164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latin typeface="IBM Plex Sans" panose="020B0503050203000203" pitchFamily="34" charset="77"/>
              </a:rPr>
              <a:t>Where is </a:t>
            </a:r>
            <a:r>
              <a:rPr lang="en-US" sz="2400" dirty="0" err="1">
                <a:latin typeface="IBM Plex Sans" panose="020B0503050203000203" pitchFamily="34" charset="77"/>
              </a:rPr>
              <a:t>Zowe</a:t>
            </a:r>
            <a:r>
              <a:rPr lang="en-US" sz="2400" dirty="0">
                <a:latin typeface="IBM Plex Sans" panose="020B0503050203000203" pitchFamily="34" charset="77"/>
              </a:rPr>
              <a:t> Extensible?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86FC712A-5B56-C041-8000-F6172BBF778E}"/>
              </a:ext>
            </a:extLst>
          </p:cNvPr>
          <p:cNvSpPr txBox="1">
            <a:spLocks/>
          </p:cNvSpPr>
          <p:nvPr/>
        </p:nvSpPr>
        <p:spPr>
          <a:xfrm>
            <a:off x="417579" y="1131018"/>
            <a:ext cx="2562944" cy="2358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 Medium" charset="0"/>
                <a:ea typeface="IBM Plex Sans Medium" charset="0"/>
                <a:cs typeface="IBM Plex Sans Medium" charset="0"/>
              </a:rPr>
              <a:t>Node.js- based CLI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8A466B78-2832-F94D-9087-3F67B2123B5F}"/>
              </a:ext>
            </a:extLst>
          </p:cNvPr>
          <p:cNvSpPr/>
          <p:nvPr/>
        </p:nvSpPr>
        <p:spPr>
          <a:xfrm>
            <a:off x="569755" y="1034930"/>
            <a:ext cx="2211423" cy="3894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Slide Number Placeholder 2">
            <a:extLst>
              <a:ext uri="{FF2B5EF4-FFF2-40B4-BE49-F238E27FC236}">
                <a16:creationId xmlns:a16="http://schemas.microsoft.com/office/drawing/2014/main" xmlns="" id="{3D1D85A4-06B0-4135-BD52-D5F11273BA96}"/>
              </a:ext>
            </a:extLst>
          </p:cNvPr>
          <p:cNvSpPr txBox="1">
            <a:spLocks/>
          </p:cNvSpPr>
          <p:nvPr/>
        </p:nvSpPr>
        <p:spPr>
          <a:xfrm>
            <a:off x="8377177" y="4717586"/>
            <a:ext cx="424646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5E07F8-3E46-AC42-964A-C28F6F7C4948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A215C6B3-863B-4BA1-A732-9E6D61CD13B1}"/>
              </a:ext>
            </a:extLst>
          </p:cNvPr>
          <p:cNvSpPr/>
          <p:nvPr/>
        </p:nvSpPr>
        <p:spPr>
          <a:xfrm>
            <a:off x="2352645" y="1587013"/>
            <a:ext cx="1414341" cy="18291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FD67015-A516-4602-908A-7802DA8B51AA}"/>
              </a:ext>
            </a:extLst>
          </p:cNvPr>
          <p:cNvSpPr txBox="1"/>
          <p:nvPr/>
        </p:nvSpPr>
        <p:spPr>
          <a:xfrm>
            <a:off x="2476204" y="1632640"/>
            <a:ext cx="1247889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zos-files DS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zos-files US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zos-jobs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TSO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Console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82FD7259-2257-47FB-90D2-45988BD9D870}"/>
              </a:ext>
            </a:extLst>
          </p:cNvPr>
          <p:cNvSpPr/>
          <p:nvPr/>
        </p:nvSpPr>
        <p:spPr>
          <a:xfrm>
            <a:off x="5889344" y="1196734"/>
            <a:ext cx="1857374" cy="13750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z/OSMF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REST APIs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TSO, Console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JES, MVS. USS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xmlns="" id="{850A043F-01AC-420C-ABAF-4BF78EFEF5B9}"/>
              </a:ext>
            </a:extLst>
          </p:cNvPr>
          <p:cNvSpPr/>
          <p:nvPr/>
        </p:nvSpPr>
        <p:spPr>
          <a:xfrm rot="20606735">
            <a:off x="3760879" y="2022116"/>
            <a:ext cx="2161421" cy="6291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04A6031-257E-410A-A0B3-BBE567032C28}"/>
              </a:ext>
            </a:extLst>
          </p:cNvPr>
          <p:cNvSpPr txBox="1"/>
          <p:nvPr/>
        </p:nvSpPr>
        <p:spPr>
          <a:xfrm>
            <a:off x="3942826" y="1515461"/>
            <a:ext cx="1417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 of box commands 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xmlns="" id="{DFF4DE16-E2E8-4ABE-8EF6-0D7F19AFCC1F}"/>
              </a:ext>
            </a:extLst>
          </p:cNvPr>
          <p:cNvSpPr/>
          <p:nvPr/>
        </p:nvSpPr>
        <p:spPr>
          <a:xfrm rot="762932">
            <a:off x="3762411" y="3034562"/>
            <a:ext cx="2161421" cy="6291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199572D4-D2D8-48A6-893A-B8275462939B}"/>
              </a:ext>
            </a:extLst>
          </p:cNvPr>
          <p:cNvSpPr/>
          <p:nvPr/>
        </p:nvSpPr>
        <p:spPr>
          <a:xfrm>
            <a:off x="6142412" y="2952290"/>
            <a:ext cx="1857374" cy="13750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5E91BDF0-60E6-4B9C-B27E-6CC489D64406}"/>
              </a:ext>
            </a:extLst>
          </p:cNvPr>
          <p:cNvCxnSpPr/>
          <p:nvPr/>
        </p:nvCxnSpPr>
        <p:spPr>
          <a:xfrm>
            <a:off x="2352645" y="2802191"/>
            <a:ext cx="1414341" cy="22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93346382-334A-4215-92D2-64E9BB17672B}"/>
              </a:ext>
            </a:extLst>
          </p:cNvPr>
          <p:cNvSpPr txBox="1"/>
          <p:nvPr/>
        </p:nvSpPr>
        <p:spPr>
          <a:xfrm>
            <a:off x="2476204" y="3013963"/>
            <a:ext cx="113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“plug-ins”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9EF0DF67-C305-4394-B213-6C213A6CCC40}"/>
              </a:ext>
            </a:extLst>
          </p:cNvPr>
          <p:cNvSpPr txBox="1"/>
          <p:nvPr/>
        </p:nvSpPr>
        <p:spPr>
          <a:xfrm>
            <a:off x="6406529" y="3039633"/>
            <a:ext cx="13291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application, product, tool, …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AAEF81A-1A52-4A0C-863B-49018D75F2F4}"/>
              </a:ext>
            </a:extLst>
          </p:cNvPr>
          <p:cNvSpPr txBox="1"/>
          <p:nvPr/>
        </p:nvSpPr>
        <p:spPr>
          <a:xfrm>
            <a:off x="3829716" y="3654009"/>
            <a:ext cx="2023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Extensions</a:t>
            </a:r>
          </a:p>
        </p:txBody>
      </p:sp>
    </p:spTree>
    <p:extLst>
      <p:ext uri="{BB962C8B-B14F-4D97-AF65-F5344CB8AC3E}">
        <p14:creationId xmlns:p14="http://schemas.microsoft.com/office/powerpoint/2010/main" val="1766770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94172"/>
          </a:xfrm>
        </p:spPr>
        <p:txBody>
          <a:bodyPr>
            <a:normAutofit/>
          </a:bodyPr>
          <a:lstStyle/>
          <a:p>
            <a:r>
              <a:rPr lang="en-US" sz="2000" dirty="0"/>
              <a:t>Commitment to Core </a:t>
            </a:r>
            <a:r>
              <a:rPr lang="en-US" sz="2000"/>
              <a:t>Infrastructure Initiative (CII) &amp; Badge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5424" y="1056243"/>
            <a:ext cx="6769015" cy="1373982"/>
          </a:xfrm>
        </p:spPr>
        <p:txBody>
          <a:bodyPr>
            <a:normAutofit/>
          </a:bodyPr>
          <a:lstStyle/>
          <a:p>
            <a:r>
              <a:rPr lang="en-US" sz="1400" dirty="0"/>
              <a:t>“CII is a collaborative, pre-emptive program and approach for strengthening cyber security that is widely supported by industry leaders”</a:t>
            </a:r>
          </a:p>
          <a:p>
            <a:endParaRPr lang="en-US" sz="1400" dirty="0"/>
          </a:p>
          <a:p>
            <a:r>
              <a:rPr lang="en-US" sz="1400" dirty="0"/>
              <a:t>“CII Badge Program is a self-certify, declaration of industry best practices and conformances in driving secure software development and governance”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7803C-EC45-4167-8797-720F0464DD80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768" y="2492296"/>
            <a:ext cx="4090573" cy="17891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94" y="2430225"/>
            <a:ext cx="2967268" cy="21033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14" y="1585433"/>
            <a:ext cx="839514" cy="7995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93" y="994172"/>
            <a:ext cx="1244556" cy="44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427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xmlns="" id="{EFD72426-06A2-AD4D-A3A9-CB80F9478974}"/>
              </a:ext>
            </a:extLst>
          </p:cNvPr>
          <p:cNvSpPr txBox="1">
            <a:spLocks/>
          </p:cNvSpPr>
          <p:nvPr/>
        </p:nvSpPr>
        <p:spPr>
          <a:xfrm>
            <a:off x="414371" y="153216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1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9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IBM Plex Sans" panose="020B0503050203000203" pitchFamily="34" charset="0"/>
              </a:rPr>
              <a:t>The Zowe open community </a:t>
            </a:r>
            <a:endParaRPr lang="en-US" b="1" dirty="0">
              <a:latin typeface="IBM Plex Sans" panose="020B0503050203000203" pitchFamily="34" charset="0"/>
            </a:endParaRP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xmlns="" id="{D5AC01AF-AAFE-554D-BBAA-E20674CD5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67550" y="4848469"/>
            <a:ext cx="2057400" cy="273843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D7803C-EC45-4167-8797-720F0464DD80}" type="slidenum">
              <a:rPr kumimoji="0" lang="en-US" sz="899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899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A9CF6EBA-EE16-2E4C-879D-C4EF330CF542}"/>
              </a:ext>
            </a:extLst>
          </p:cNvPr>
          <p:cNvGrpSpPr/>
          <p:nvPr/>
        </p:nvGrpSpPr>
        <p:grpSpPr>
          <a:xfrm>
            <a:off x="93889" y="1145477"/>
            <a:ext cx="5194846" cy="3322964"/>
            <a:chOff x="220134" y="318999"/>
            <a:chExt cx="5695949" cy="5057334"/>
          </a:xfrm>
        </p:grpSpPr>
        <p:sp>
          <p:nvSpPr>
            <p:cNvPr id="20" name="Rectangle: Rounded Corners 2">
              <a:extLst>
                <a:ext uri="{FF2B5EF4-FFF2-40B4-BE49-F238E27FC236}">
                  <a16:creationId xmlns:a16="http://schemas.microsoft.com/office/drawing/2014/main" xmlns="" id="{86AD75EA-6885-B845-B46A-A63F8F9C15F5}"/>
                </a:ext>
              </a:extLst>
            </p:cNvPr>
            <p:cNvSpPr/>
            <p:nvPr/>
          </p:nvSpPr>
          <p:spPr>
            <a:xfrm>
              <a:off x="928334" y="4444997"/>
              <a:ext cx="1032933" cy="9313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Open Mainframe Project Board</a:t>
              </a:r>
            </a:p>
          </p:txBody>
        </p:sp>
        <p:sp>
          <p:nvSpPr>
            <p:cNvPr id="21" name="Rectangle: Rounded Corners 3">
              <a:extLst>
                <a:ext uri="{FF2B5EF4-FFF2-40B4-BE49-F238E27FC236}">
                  <a16:creationId xmlns:a16="http://schemas.microsoft.com/office/drawing/2014/main" xmlns="" id="{31A66FFC-747B-8E46-9720-1442D6C3E3BB}"/>
                </a:ext>
              </a:extLst>
            </p:cNvPr>
            <p:cNvSpPr/>
            <p:nvPr/>
          </p:nvSpPr>
          <p:spPr>
            <a:xfrm>
              <a:off x="4378796" y="4397536"/>
              <a:ext cx="1032933" cy="9313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Open Mainframe Marketing Committee</a:t>
              </a:r>
            </a:p>
          </p:txBody>
        </p:sp>
        <p:sp>
          <p:nvSpPr>
            <p:cNvPr id="22" name="Rectangle: Rounded Corners 4">
              <a:extLst>
                <a:ext uri="{FF2B5EF4-FFF2-40B4-BE49-F238E27FC236}">
                  <a16:creationId xmlns:a16="http://schemas.microsoft.com/office/drawing/2014/main" xmlns="" id="{BD310C87-5055-544A-B3C6-27D4C41BABB3}"/>
                </a:ext>
              </a:extLst>
            </p:cNvPr>
            <p:cNvSpPr/>
            <p:nvPr/>
          </p:nvSpPr>
          <p:spPr>
            <a:xfrm>
              <a:off x="2641321" y="4444999"/>
              <a:ext cx="1032933" cy="9313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Open Mainframe Technical Steering Committee</a:t>
              </a:r>
            </a:p>
          </p:txBody>
        </p:sp>
        <p:sp>
          <p:nvSpPr>
            <p:cNvPr id="23" name="Rectangle: Rounded Corners 5">
              <a:extLst>
                <a:ext uri="{FF2B5EF4-FFF2-40B4-BE49-F238E27FC236}">
                  <a16:creationId xmlns:a16="http://schemas.microsoft.com/office/drawing/2014/main" xmlns="" id="{294C627A-2216-0C43-8307-A54FD998980C}"/>
                </a:ext>
              </a:extLst>
            </p:cNvPr>
            <p:cNvSpPr/>
            <p:nvPr/>
          </p:nvSpPr>
          <p:spPr>
            <a:xfrm>
              <a:off x="1006903" y="318999"/>
              <a:ext cx="2053165" cy="120226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Zowe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 Leadership Committee (ZLC)</a:t>
              </a:r>
            </a:p>
          </p:txBody>
        </p:sp>
        <p:sp>
          <p:nvSpPr>
            <p:cNvPr id="24" name="Rectangle: Rounded Corners 7">
              <a:extLst>
                <a:ext uri="{FF2B5EF4-FFF2-40B4-BE49-F238E27FC236}">
                  <a16:creationId xmlns:a16="http://schemas.microsoft.com/office/drawing/2014/main" xmlns="" id="{A885D2BA-F459-8540-B2C8-7FAA28519953}"/>
                </a:ext>
              </a:extLst>
            </p:cNvPr>
            <p:cNvSpPr/>
            <p:nvPr/>
          </p:nvSpPr>
          <p:spPr>
            <a:xfrm>
              <a:off x="3660222" y="364961"/>
              <a:ext cx="2255860" cy="120226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Zowe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 Continuous Integration/Continuous Development (CI/CD)</a:t>
              </a:r>
            </a:p>
          </p:txBody>
        </p:sp>
        <p:sp>
          <p:nvSpPr>
            <p:cNvPr id="25" name="Rectangle: Rounded Corners 8">
              <a:extLst>
                <a:ext uri="{FF2B5EF4-FFF2-40B4-BE49-F238E27FC236}">
                  <a16:creationId xmlns:a16="http://schemas.microsoft.com/office/drawing/2014/main" xmlns="" id="{3272158B-D0A0-CE41-89E2-12A1058069A7}"/>
                </a:ext>
              </a:extLst>
            </p:cNvPr>
            <p:cNvSpPr/>
            <p:nvPr/>
          </p:nvSpPr>
          <p:spPr>
            <a:xfrm>
              <a:off x="4258734" y="1887982"/>
              <a:ext cx="1464733" cy="120226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Zowe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 API Mediation and Security</a:t>
              </a:r>
            </a:p>
          </p:txBody>
        </p:sp>
        <p:sp>
          <p:nvSpPr>
            <p:cNvPr id="26" name="Rectangle: Rounded Corners 9">
              <a:extLst>
                <a:ext uri="{FF2B5EF4-FFF2-40B4-BE49-F238E27FC236}">
                  <a16:creationId xmlns:a16="http://schemas.microsoft.com/office/drawing/2014/main" xmlns="" id="{19544A79-B939-5C4C-8654-7CFB04C4CBE1}"/>
                </a:ext>
              </a:extLst>
            </p:cNvPr>
            <p:cNvSpPr/>
            <p:nvPr/>
          </p:nvSpPr>
          <p:spPr>
            <a:xfrm>
              <a:off x="2362719" y="1858237"/>
              <a:ext cx="1464733" cy="120226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Zowe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 Core Technology</a:t>
              </a:r>
            </a:p>
          </p:txBody>
        </p:sp>
        <p:sp>
          <p:nvSpPr>
            <p:cNvPr id="27" name="Rectangle: Rounded Corners 10">
              <a:extLst>
                <a:ext uri="{FF2B5EF4-FFF2-40B4-BE49-F238E27FC236}">
                  <a16:creationId xmlns:a16="http://schemas.microsoft.com/office/drawing/2014/main" xmlns="" id="{637E6C5E-FBC8-AD45-AA85-01DF48AFA9F2}"/>
                </a:ext>
              </a:extLst>
            </p:cNvPr>
            <p:cNvSpPr/>
            <p:nvPr/>
          </p:nvSpPr>
          <p:spPr>
            <a:xfrm>
              <a:off x="568753" y="1858237"/>
              <a:ext cx="1464733" cy="120226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Zowe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 On-boarding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7732512A-34EA-0242-ABF1-6C11D9C87572}"/>
                </a:ext>
              </a:extLst>
            </p:cNvPr>
            <p:cNvSpPr txBox="1"/>
            <p:nvPr/>
          </p:nvSpPr>
          <p:spPr>
            <a:xfrm>
              <a:off x="220134" y="3110134"/>
              <a:ext cx="2023533" cy="889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Mission: Develop the material and supporting activities for onboarding developers and customers 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97D41743-D0D7-184B-8654-99E9ECEBDD7D}"/>
                </a:ext>
              </a:extLst>
            </p:cNvPr>
            <p:cNvSpPr txBox="1"/>
            <p:nvPr/>
          </p:nvSpPr>
          <p:spPr>
            <a:xfrm>
              <a:off x="2289691" y="3115651"/>
              <a:ext cx="1610786" cy="749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Mission: expand upon the base technologies being contributed to the project</a:t>
              </a: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 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253C4016-27DB-704E-9EFE-DBD9D3560125}"/>
                </a:ext>
              </a:extLst>
            </p:cNvPr>
            <p:cNvSpPr txBox="1"/>
            <p:nvPr/>
          </p:nvSpPr>
          <p:spPr>
            <a:xfrm>
              <a:off x="4104218" y="3110457"/>
              <a:ext cx="1811865" cy="94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Mission: expand upon integration and interface extension points and overall security</a:t>
              </a: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 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B6788920-68F7-41F6-90E0-5FA31FCE6B38}"/>
              </a:ext>
            </a:extLst>
          </p:cNvPr>
          <p:cNvSpPr txBox="1"/>
          <p:nvPr/>
        </p:nvSpPr>
        <p:spPr>
          <a:xfrm>
            <a:off x="5746459" y="755009"/>
            <a:ext cx="2983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Check out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hlinkClick r:id="rId2"/>
              </a:rPr>
              <a:t>https://zowe.org/about-us/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FF617CC-C86D-4500-BEBF-981C09560985}"/>
              </a:ext>
            </a:extLst>
          </p:cNvPr>
          <p:cNvSpPr txBox="1"/>
          <p:nvPr/>
        </p:nvSpPr>
        <p:spPr>
          <a:xfrm>
            <a:off x="5413333" y="1570656"/>
            <a:ext cx="351255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foundational principle of this new project is </a:t>
            </a:r>
            <a:r>
              <a:rPr kumimoji="0" lang="en-US" sz="140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meritocracy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The more that somebody contributes, the more responsibility they will earn. A pattern of quality contribution to a project may lead to an invitation to join the project as a committer.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Leadership roles in the Project are also merit-based and earned by peer acclaim. Merit must be demonstrated in publicly-accessible forums. Committers and project leads are added to a project via an election.</a:t>
            </a:r>
          </a:p>
        </p:txBody>
      </p:sp>
    </p:spTree>
    <p:extLst>
      <p:ext uri="{BB962C8B-B14F-4D97-AF65-F5344CB8AC3E}">
        <p14:creationId xmlns:p14="http://schemas.microsoft.com/office/powerpoint/2010/main" val="719833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71AEDD-DA85-7F4E-BB95-E8AD2125D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946" y="1713261"/>
            <a:ext cx="5387780" cy="3332238"/>
          </a:xfrm>
        </p:spPr>
        <p:txBody>
          <a:bodyPr>
            <a:normAutofit fontScale="85000" lnSpcReduction="20000"/>
          </a:bodyPr>
          <a:lstStyle/>
          <a:p>
            <a:r>
              <a:rPr lang="en-US" sz="1600" dirty="0">
                <a:latin typeface="IBM Plex Sans" panose="020B0503050203000203" pitchFamily="34" charset="77"/>
              </a:rPr>
              <a:t>Project Community site</a:t>
            </a:r>
          </a:p>
          <a:p>
            <a:pPr lvl="1"/>
            <a:r>
              <a:rPr lang="en-US" sz="1300" dirty="0">
                <a:latin typeface="IBM Plex Sans" panose="020B0503050203000203" pitchFamily="34" charset="77"/>
                <a:hlinkClick r:id="rId2"/>
              </a:rPr>
              <a:t>https://zowe.org</a:t>
            </a:r>
            <a:endParaRPr lang="en-US" sz="1300" dirty="0">
              <a:latin typeface="IBM Plex Sans" panose="020B0503050203000203" pitchFamily="34" charset="77"/>
            </a:endParaRPr>
          </a:p>
          <a:p>
            <a:r>
              <a:rPr lang="en-US" sz="1600" dirty="0">
                <a:latin typeface="IBM Plex Sans" panose="020B0503050203000203" pitchFamily="34" charset="77"/>
              </a:rPr>
              <a:t>Access to Beta Download</a:t>
            </a:r>
          </a:p>
          <a:p>
            <a:pPr lvl="1"/>
            <a:r>
              <a:rPr lang="en-US" sz="1300" dirty="0">
                <a:latin typeface="IBM Plex Sans" panose="020B0503050203000203" pitchFamily="34" charset="77"/>
                <a:hlinkClick r:id="rId3"/>
              </a:rPr>
              <a:t>https://zowe.org/download</a:t>
            </a:r>
            <a:endParaRPr lang="en-US" sz="1300" dirty="0">
              <a:latin typeface="IBM Plex Sans" panose="020B0503050203000203" pitchFamily="34" charset="77"/>
            </a:endParaRPr>
          </a:p>
          <a:p>
            <a:r>
              <a:rPr lang="en-US" sz="1600" dirty="0">
                <a:latin typeface="IBM Plex Sans" panose="020B0503050203000203" pitchFamily="34" charset="77"/>
              </a:rPr>
              <a:t>Review Zowe squads, missions and activities</a:t>
            </a:r>
          </a:p>
          <a:p>
            <a:pPr lvl="1"/>
            <a:r>
              <a:rPr lang="en-US" sz="1300" dirty="0">
                <a:latin typeface="IBM Plex Sans" panose="020B0503050203000203" pitchFamily="34" charset="77"/>
                <a:hlinkClick r:id="rId4"/>
              </a:rPr>
              <a:t>https://zowe.org/contribute/</a:t>
            </a:r>
            <a:endParaRPr lang="en-US" sz="1300" dirty="0">
              <a:latin typeface="IBM Plex Sans" panose="020B0503050203000203" pitchFamily="34" charset="77"/>
            </a:endParaRPr>
          </a:p>
          <a:p>
            <a:r>
              <a:rPr lang="en-US" sz="1600" dirty="0">
                <a:latin typeface="IBM Plex Sans" panose="020B0503050203000203" pitchFamily="34" charset="77"/>
              </a:rPr>
              <a:t>Code Guidelines</a:t>
            </a:r>
          </a:p>
          <a:p>
            <a:pPr lvl="1"/>
            <a:r>
              <a:rPr lang="en-US" sz="1300" dirty="0">
                <a:latin typeface="IBM Plex Sans" panose="020B0503050203000203" pitchFamily="34" charset="77"/>
                <a:hlinkClick r:id="rId5"/>
              </a:rPr>
              <a:t>https://zowe.org/code-guidelines/</a:t>
            </a:r>
            <a:endParaRPr lang="en-US" sz="1300" dirty="0">
              <a:latin typeface="IBM Plex Sans" panose="020B0503050203000203" pitchFamily="34" charset="77"/>
            </a:endParaRPr>
          </a:p>
          <a:p>
            <a:r>
              <a:rPr lang="en-US" sz="1600" dirty="0">
                <a:latin typeface="IBM Plex Sans" panose="020B0503050203000203" pitchFamily="34" charset="77"/>
              </a:rPr>
              <a:t>Project Governance</a:t>
            </a:r>
          </a:p>
          <a:p>
            <a:pPr lvl="1"/>
            <a:r>
              <a:rPr lang="en-US" sz="1300" dirty="0">
                <a:latin typeface="IBM Plex Sans" panose="020B0503050203000203" pitchFamily="34" charset="77"/>
                <a:hlinkClick r:id="rId6"/>
              </a:rPr>
              <a:t>https://zowe.org/about-us/</a:t>
            </a:r>
            <a:endParaRPr lang="en-US" sz="1300" dirty="0">
              <a:latin typeface="IBM Plex Sans" panose="020B0503050203000203" pitchFamily="34" charset="77"/>
            </a:endParaRPr>
          </a:p>
          <a:p>
            <a:r>
              <a:rPr lang="en-US" sz="1600" dirty="0">
                <a:latin typeface="IBM Plex Sans" panose="020B0503050203000203" pitchFamily="34" charset="77"/>
              </a:rPr>
              <a:t>GitHub</a:t>
            </a:r>
          </a:p>
          <a:p>
            <a:pPr lvl="1"/>
            <a:r>
              <a:rPr lang="en-US" sz="1300" dirty="0">
                <a:latin typeface="IBM Plex Sans" panose="020B0503050203000203" pitchFamily="34" charset="77"/>
                <a:hlinkClick r:id="rId7"/>
              </a:rPr>
              <a:t>https://github.com/zowe</a:t>
            </a:r>
            <a:endParaRPr lang="en-US" sz="1300" dirty="0">
              <a:latin typeface="IBM Plex Sans" panose="020B0503050203000203" pitchFamily="34" charset="77"/>
            </a:endParaRPr>
          </a:p>
          <a:p>
            <a:r>
              <a:rPr lang="en-US" sz="1600" dirty="0">
                <a:latin typeface="IBM Plex Sans" panose="020B0503050203000203" pitchFamily="34" charset="77"/>
              </a:rPr>
              <a:t>Project Documentation (includes user and install guides)</a:t>
            </a:r>
          </a:p>
          <a:p>
            <a:pPr lvl="1"/>
            <a:r>
              <a:rPr lang="en-US" sz="1300" dirty="0">
                <a:latin typeface="IBM Plex Sans" panose="020B0503050203000203" pitchFamily="34" charset="77"/>
                <a:hlinkClick r:id="rId8"/>
              </a:rPr>
              <a:t>https://zowe.github.io/docs-site/ </a:t>
            </a:r>
            <a:endParaRPr lang="en-US" sz="1300" dirty="0">
              <a:latin typeface="IBM Plex Sans" panose="020B0503050203000203" pitchFamily="34" charset="77"/>
            </a:endParaRPr>
          </a:p>
          <a:p>
            <a:r>
              <a:rPr lang="en-US" sz="1600" dirty="0">
                <a:latin typeface="IBM Plex Sans" panose="020B0503050203000203" pitchFamily="34" charset="77"/>
              </a:rPr>
              <a:t>Developer Tutorials</a:t>
            </a:r>
          </a:p>
          <a:p>
            <a:pPr lvl="1"/>
            <a:r>
              <a:rPr lang="en-US" sz="1300" dirty="0">
                <a:latin typeface="IBM Plex Sans" panose="020B0503050203000203" pitchFamily="34" charset="77"/>
                <a:hlinkClick r:id="rId9"/>
              </a:rPr>
              <a:t>https://zowe.github.io/docs-site/guides/intro.html</a:t>
            </a:r>
            <a:endParaRPr lang="en-US" sz="1300" dirty="0">
              <a:latin typeface="IBM Plex Sans" panose="020B0503050203000203" pitchFamily="34" charset="77"/>
            </a:endParaRPr>
          </a:p>
          <a:p>
            <a:pPr lvl="1"/>
            <a:r>
              <a:rPr lang="en-US" sz="1300" dirty="0">
                <a:latin typeface="IBM Plex Sans" panose="020B0503050203000203" pitchFamily="34" charset="77"/>
                <a:hlinkClick r:id="rId10"/>
              </a:rPr>
              <a:t>https://developer.ibm.com/tutorials/zowe-step-by-step-tutorial/</a:t>
            </a:r>
            <a:endParaRPr lang="en-US" sz="1300" dirty="0">
              <a:latin typeface="IBM Plex Sans" panose="020B0503050203000203" pitchFamily="34" charset="77"/>
            </a:endParaRPr>
          </a:p>
          <a:p>
            <a:endParaRPr lang="en-US" dirty="0">
              <a:latin typeface="IBM Plex Sans" panose="020B0503050203000203" pitchFamily="34" charset="7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5952E036-D70F-1E45-93C7-A23FD9F042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48726" y="1804727"/>
            <a:ext cx="3054544" cy="26294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A20ABDD-D5BB-7C43-9A0C-C32C28ADF3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8461"/>
            <a:ext cx="9144000" cy="159939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xmlns="" id="{603A5153-38EA-6147-8712-BB9282196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54" y="112539"/>
            <a:ext cx="7886700" cy="374226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BM Plex Sans" panose="020B0503050203000203" pitchFamily="34" charset="77"/>
              </a:rPr>
              <a:t>Getting Started with …  </a:t>
            </a:r>
          </a:p>
        </p:txBody>
      </p:sp>
    </p:spTree>
    <p:extLst>
      <p:ext uri="{BB962C8B-B14F-4D97-AF65-F5344CB8AC3E}">
        <p14:creationId xmlns:p14="http://schemas.microsoft.com/office/powerpoint/2010/main" val="149184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7518EA-BD01-BC44-8FA3-56B96919A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IBM Plex Sans" panose="020B0503050203000203" pitchFamily="34" charset="77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4E168D9-C519-E448-BA89-7590B5F12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660" y="720906"/>
            <a:ext cx="6134540" cy="4422594"/>
          </a:xfrm>
        </p:spPr>
        <p:txBody>
          <a:bodyPr>
            <a:noAutofit/>
          </a:bodyPr>
          <a:lstStyle/>
          <a:p>
            <a:r>
              <a:rPr lang="en-US" sz="1400" dirty="0">
                <a:latin typeface="IBM Plex Sans" panose="020B0503050203000203" pitchFamily="34" charset="77"/>
              </a:rPr>
              <a:t>Introducing Zowe</a:t>
            </a:r>
          </a:p>
          <a:p>
            <a:r>
              <a:rPr lang="en-US" sz="1400" dirty="0">
                <a:latin typeface="IBM Plex Sans" panose="020B0503050203000203" pitchFamily="34" charset="77"/>
              </a:rPr>
              <a:t>Quick Facts about Zowe</a:t>
            </a:r>
          </a:p>
          <a:p>
            <a:r>
              <a:rPr lang="en-US" sz="1400" dirty="0">
                <a:latin typeface="IBM Plex Sans" panose="020B0503050203000203" pitchFamily="34" charset="77"/>
              </a:rPr>
              <a:t>Why Zowe?</a:t>
            </a:r>
          </a:p>
          <a:p>
            <a:r>
              <a:rPr lang="en-US" sz="1400" dirty="0">
                <a:latin typeface="IBM Plex Sans" panose="020B0503050203000203" pitchFamily="34" charset="77"/>
              </a:rPr>
              <a:t>Zowe Vision Statement</a:t>
            </a:r>
          </a:p>
          <a:p>
            <a:r>
              <a:rPr lang="en-US" sz="1400" dirty="0">
                <a:latin typeface="IBM Plex Sans" panose="020B0503050203000203" pitchFamily="34" charset="77"/>
              </a:rPr>
              <a:t>What’s in Zowe?</a:t>
            </a:r>
          </a:p>
          <a:p>
            <a:pPr lvl="1">
              <a:buFont typeface="Wingdings" pitchFamily="2" charset="2"/>
              <a:buChar char="§"/>
            </a:pPr>
            <a:r>
              <a:rPr lang="en-US" sz="1400" i="1" dirty="0">
                <a:latin typeface="IBM Plex Sans" panose="020B0503050203000203" pitchFamily="34" charset="77"/>
              </a:rPr>
              <a:t>Zowe REST Services</a:t>
            </a:r>
          </a:p>
          <a:p>
            <a:pPr lvl="1">
              <a:buFont typeface="Wingdings" pitchFamily="2" charset="2"/>
              <a:buChar char="§"/>
            </a:pPr>
            <a:r>
              <a:rPr lang="en-US" sz="1400" i="1" dirty="0">
                <a:latin typeface="IBM Plex Sans" panose="020B0503050203000203" pitchFamily="34" charset="77"/>
              </a:rPr>
              <a:t>Zowe Web Desktop</a:t>
            </a:r>
          </a:p>
          <a:p>
            <a:pPr lvl="1">
              <a:buFont typeface="Wingdings" pitchFamily="2" charset="2"/>
              <a:buChar char="§"/>
            </a:pPr>
            <a:r>
              <a:rPr lang="en-US" sz="1400" i="1" dirty="0">
                <a:latin typeface="IBM Plex Sans" panose="020B0503050203000203" pitchFamily="34" charset="77"/>
              </a:rPr>
              <a:t>Zowe CLI</a:t>
            </a:r>
          </a:p>
          <a:p>
            <a:pPr lvl="1">
              <a:buFont typeface="Wingdings" pitchFamily="2" charset="2"/>
              <a:buChar char="§"/>
            </a:pPr>
            <a:r>
              <a:rPr lang="en-US" sz="1400" i="1" dirty="0">
                <a:latin typeface="IBM Plex Sans" panose="020B0503050203000203" pitchFamily="34" charset="77"/>
              </a:rPr>
              <a:t>Zowe API Mediation Layer</a:t>
            </a:r>
            <a:endParaRPr lang="en-US" sz="1400" dirty="0">
              <a:latin typeface="IBM Plex Sans" panose="020B0503050203000203" pitchFamily="34" charset="77"/>
            </a:endParaRPr>
          </a:p>
          <a:p>
            <a:r>
              <a:rPr lang="en-US" sz="1400" dirty="0">
                <a:latin typeface="IBM Plex Sans" panose="020B0503050203000203" pitchFamily="34" charset="77"/>
              </a:rPr>
              <a:t>Getting Started with Zowe</a:t>
            </a:r>
          </a:p>
          <a:p>
            <a:r>
              <a:rPr lang="en-US" sz="1400" dirty="0">
                <a:latin typeface="IBM Plex Sans" panose="020B0503050203000203" pitchFamily="34" charset="77"/>
              </a:rPr>
              <a:t>“Demo” </a:t>
            </a:r>
          </a:p>
        </p:txBody>
      </p:sp>
    </p:spTree>
    <p:extLst>
      <p:ext uri="{BB962C8B-B14F-4D97-AF65-F5344CB8AC3E}">
        <p14:creationId xmlns:p14="http://schemas.microsoft.com/office/powerpoint/2010/main" val="1656183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858E48-7EB1-0E49-AEA7-2A89F25A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IBM Plex Sans" panose="020B0503050203000203" pitchFamily="34" charset="77"/>
              </a:rPr>
              <a:t>Get involved in the Zowe community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AC977A8-5B1C-5841-95B0-17072949D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469" y="1723778"/>
            <a:ext cx="5150616" cy="3143194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IBM Plex Sans" panose="020B0503050203000203" pitchFamily="34" charset="77"/>
              </a:rPr>
              <a:t>Participate in and contribute to the Zowe developer community at </a:t>
            </a:r>
            <a:r>
              <a:rPr lang="en-US" sz="1800" dirty="0">
                <a:solidFill>
                  <a:srgbClr val="2465DA"/>
                </a:solidFill>
                <a:latin typeface="IBM Plex Sans" panose="020B0503050203000203" pitchFamily="34" charset="77"/>
              </a:rPr>
              <a:t>zowe.org</a:t>
            </a:r>
          </a:p>
          <a:p>
            <a:pPr marL="0" indent="0">
              <a:buNone/>
            </a:pPr>
            <a:endParaRPr lang="en-US" sz="1800" dirty="0">
              <a:latin typeface="IBM Plex Sans" panose="020B0503050203000203" pitchFamily="34" charset="77"/>
            </a:endParaRPr>
          </a:p>
          <a:p>
            <a:pPr marL="0" indent="0">
              <a:buNone/>
            </a:pPr>
            <a:r>
              <a:rPr lang="en-US" sz="1800" dirty="0">
                <a:latin typeface="IBM Plex Sans" panose="020B0503050203000203" pitchFamily="34" charset="77"/>
              </a:rPr>
              <a:t>Learn how your organization can become a steward and supporter of this project with Open Mainframe Project membership at </a:t>
            </a:r>
            <a:r>
              <a:rPr lang="en-US" sz="1800" dirty="0">
                <a:solidFill>
                  <a:srgbClr val="2465DA"/>
                </a:solidFill>
                <a:latin typeface="IBM Plex Sans" panose="020B0503050203000203" pitchFamily="34" charset="77"/>
              </a:rPr>
              <a:t>openmainframeproject.org/about/join 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244A25AE-C1F9-E749-AA7A-0398F20A4E53}"/>
              </a:ext>
            </a:extLst>
          </p:cNvPr>
          <p:cNvGrpSpPr/>
          <p:nvPr/>
        </p:nvGrpSpPr>
        <p:grpSpPr>
          <a:xfrm>
            <a:off x="5669280" y="839096"/>
            <a:ext cx="3392786" cy="3588932"/>
            <a:chOff x="4539925" y="863433"/>
            <a:chExt cx="3863636" cy="388263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02D4CC62-6140-D343-829D-B5EA44AE1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39925" y="863433"/>
              <a:ext cx="3863636" cy="388263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5BF717FC-B77C-C444-9238-622B83673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">
              <a:off x="5185269" y="1479621"/>
              <a:ext cx="2572946" cy="25855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F610D425-3D75-F04F-897E-AE00AC8CF6CA}"/>
                </a:ext>
              </a:extLst>
            </p:cNvPr>
            <p:cNvSpPr txBox="1"/>
            <p:nvPr/>
          </p:nvSpPr>
          <p:spPr>
            <a:xfrm>
              <a:off x="5754682" y="2522458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Ecosystem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A1B84B7B-4CC1-8244-8AFE-307BA7D984A1}"/>
                </a:ext>
              </a:extLst>
            </p:cNvPr>
            <p:cNvSpPr/>
            <p:nvPr/>
          </p:nvSpPr>
          <p:spPr>
            <a:xfrm>
              <a:off x="5566932" y="1133501"/>
              <a:ext cx="1875955" cy="1027430"/>
            </a:xfrm>
            <a:prstGeom prst="rect">
              <a:avLst/>
            </a:prstGeom>
            <a:noFill/>
          </p:spPr>
          <p:txBody>
            <a:bodyPr spcFirstLastPara="1" wrap="none" lIns="68580" tIns="34290" rIns="68580" bIns="34290" numCol="1">
              <a:prstTxWarp prst="textArchUp">
                <a:avLst>
                  <a:gd name="adj" fmla="val 10870835"/>
                </a:avLst>
              </a:prstTxWarp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10000"/>
                      <a:lumOff val="9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PROJECTS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77091EB5-0383-6D4C-92E0-EB2E1E853263}"/>
                </a:ext>
              </a:extLst>
            </p:cNvPr>
            <p:cNvSpPr/>
            <p:nvPr/>
          </p:nvSpPr>
          <p:spPr>
            <a:xfrm rot="7423257">
              <a:off x="6507573" y="2866822"/>
              <a:ext cx="1875955" cy="1027430"/>
            </a:xfrm>
            <a:prstGeom prst="rect">
              <a:avLst/>
            </a:prstGeom>
            <a:noFill/>
          </p:spPr>
          <p:txBody>
            <a:bodyPr spcFirstLastPara="1" wrap="none" lIns="68580" tIns="34290" rIns="68580" bIns="34290" numCol="1">
              <a:prstTxWarp prst="textArchUp">
                <a:avLst>
                  <a:gd name="adj" fmla="val 10870835"/>
                </a:avLst>
              </a:prstTxWarp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10000"/>
                      <a:lumOff val="9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2F02D43B-3635-184F-86C7-823C871E8F79}"/>
                </a:ext>
              </a:extLst>
            </p:cNvPr>
            <p:cNvSpPr/>
            <p:nvPr/>
          </p:nvSpPr>
          <p:spPr>
            <a:xfrm rot="14224242">
              <a:off x="4563975" y="2836244"/>
              <a:ext cx="1875955" cy="1027430"/>
            </a:xfrm>
            <a:prstGeom prst="rect">
              <a:avLst/>
            </a:prstGeom>
            <a:noFill/>
          </p:spPr>
          <p:txBody>
            <a:bodyPr spcFirstLastPara="1" wrap="none" lIns="68580" tIns="34290" rIns="68580" bIns="34290" numCol="1">
              <a:prstTxWarp prst="textArchUp">
                <a:avLst>
                  <a:gd name="adj" fmla="val 10870835"/>
                </a:avLst>
              </a:prstTxWarp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10000"/>
                      <a:lumOff val="9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PROFITS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25F9DB85-D1F8-D643-9ACE-E9316178085D}"/>
                </a:ext>
              </a:extLst>
            </p:cNvPr>
            <p:cNvSpPr/>
            <p:nvPr/>
          </p:nvSpPr>
          <p:spPr>
            <a:xfrm>
              <a:off x="6054397" y="1741738"/>
              <a:ext cx="816570" cy="323165"/>
            </a:xfrm>
            <a:prstGeom prst="rect">
              <a:avLst/>
            </a:prstGeom>
            <a:noFill/>
          </p:spPr>
          <p:txBody>
            <a:bodyPr spcFirstLastPara="1" wrap="none" lIns="68580" tIns="34290" rIns="68580" bIns="34290" numCol="1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700" b="1" dirty="0">
                  <a:ln w="0"/>
                  <a:solidFill>
                    <a:schemeClr val="tx2">
                      <a:lumMod val="10000"/>
                      <a:lumOff val="9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DEVELOPER </a:t>
              </a:r>
            </a:p>
            <a:p>
              <a:pPr algn="ctr"/>
              <a:r>
                <a:rPr lang="en-US" sz="700" b="1" dirty="0">
                  <a:ln w="0"/>
                  <a:solidFill>
                    <a:schemeClr val="tx2">
                      <a:lumMod val="10000"/>
                      <a:lumOff val="9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COMMUNITY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37AE6E53-D05A-8F44-84DB-ACBE3A3FB9AE}"/>
                </a:ext>
              </a:extLst>
            </p:cNvPr>
            <p:cNvSpPr/>
            <p:nvPr/>
          </p:nvSpPr>
          <p:spPr>
            <a:xfrm rot="4106501">
              <a:off x="6949601" y="2271379"/>
              <a:ext cx="816570" cy="323165"/>
            </a:xfrm>
            <a:prstGeom prst="rect">
              <a:avLst/>
            </a:prstGeom>
            <a:noFill/>
          </p:spPr>
          <p:txBody>
            <a:bodyPr spcFirstLastPara="1" wrap="none" lIns="68580" tIns="34290" rIns="68580" bIns="34290" numCol="1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825" b="1" dirty="0">
                  <a:ln w="0"/>
                  <a:solidFill>
                    <a:schemeClr val="tx2">
                      <a:lumMod val="10000"/>
                      <a:lumOff val="9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PLATFORM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E287D229-2EF4-4F45-8BFF-D64D71B75D57}"/>
                </a:ext>
              </a:extLst>
            </p:cNvPr>
            <p:cNvSpPr/>
            <p:nvPr/>
          </p:nvSpPr>
          <p:spPr>
            <a:xfrm rot="12861826">
              <a:off x="5546944" y="3435992"/>
              <a:ext cx="816570" cy="323165"/>
            </a:xfrm>
            <a:prstGeom prst="rect">
              <a:avLst/>
            </a:prstGeom>
            <a:noFill/>
          </p:spPr>
          <p:txBody>
            <a:bodyPr spcFirstLastPara="1" wrap="none" lIns="68580" tIns="34290" rIns="68580" bIns="34290" numCol="1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825" b="1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PROMOTION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6B734AF3-C253-024B-BE2B-3BA3F7C8D4B1}"/>
                </a:ext>
              </a:extLst>
            </p:cNvPr>
            <p:cNvSpPr/>
            <p:nvPr/>
          </p:nvSpPr>
          <p:spPr>
            <a:xfrm rot="8239916">
              <a:off x="6700095" y="3359140"/>
              <a:ext cx="816570" cy="323165"/>
            </a:xfrm>
            <a:prstGeom prst="rect">
              <a:avLst/>
            </a:prstGeom>
            <a:noFill/>
          </p:spPr>
          <p:txBody>
            <a:bodyPr spcFirstLastPara="1" wrap="none" lIns="68580" tIns="34290" rIns="68580" bIns="34290" numCol="1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825" b="1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SOFTWARE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EDA590A8-EFDE-7449-BE55-1BBEBDE64579}"/>
                </a:ext>
              </a:extLst>
            </p:cNvPr>
            <p:cNvSpPr/>
            <p:nvPr/>
          </p:nvSpPr>
          <p:spPr>
            <a:xfrm rot="16958563">
              <a:off x="5123421" y="2431732"/>
              <a:ext cx="816570" cy="323165"/>
            </a:xfrm>
            <a:prstGeom prst="rect">
              <a:avLst/>
            </a:prstGeom>
            <a:noFill/>
          </p:spPr>
          <p:txBody>
            <a:bodyPr spcFirstLastPara="1" wrap="none" lIns="68580" tIns="34290" rIns="68580" bIns="34290" numCol="1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825" b="1" dirty="0">
                  <a:ln w="0"/>
                  <a:solidFill>
                    <a:schemeClr val="tx2">
                      <a:lumMod val="10000"/>
                      <a:lumOff val="9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PARTICIPATION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xmlns="" id="{E843A279-A79E-2D41-989E-32A39D9E3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47819" y="2393192"/>
              <a:ext cx="1257303" cy="449200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5DAEA3D-BD8C-445D-9B68-BAFC34679952}"/>
              </a:ext>
            </a:extLst>
          </p:cNvPr>
          <p:cNvSpPr txBox="1"/>
          <p:nvPr/>
        </p:nvSpPr>
        <p:spPr>
          <a:xfrm>
            <a:off x="275138" y="855704"/>
            <a:ext cx="5786995" cy="58477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456789"/>
            <a:r>
              <a:rPr lang="en-US" sz="1600" dirty="0">
                <a:solidFill>
                  <a:prstClr val="black"/>
                </a:solidFill>
                <a:latin typeface="IBM Plex Sans" panose="020B0503050203000203" pitchFamily="34" charset="77"/>
              </a:rPr>
              <a:t>Join Open Source Community @ </a:t>
            </a:r>
            <a:r>
              <a:rPr lang="en-US" sz="1600" dirty="0">
                <a:solidFill>
                  <a:prstClr val="black"/>
                </a:solidFill>
                <a:latin typeface="IBM Plex Sans" panose="020B0503050203000203" pitchFamily="34" charset="77"/>
                <a:hlinkClick r:id="rId5"/>
              </a:rPr>
              <a:t>https://www.openmainframeproject.org/projects/zowe </a:t>
            </a:r>
            <a:endParaRPr lang="en-US" sz="1600" dirty="0">
              <a:solidFill>
                <a:prstClr val="black"/>
              </a:solidFill>
              <a:latin typeface="IBM Plex Sans" panose="020B0503050203000203" pitchFamily="34" charset="77"/>
            </a:endParaRPr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xmlns="" id="{6507A1DD-757F-4AFF-BA30-7DCD35755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7786" y="4803547"/>
            <a:ext cx="580570" cy="273844"/>
          </a:xfrm>
        </p:spPr>
        <p:txBody>
          <a:bodyPr/>
          <a:lstStyle/>
          <a:p>
            <a:fld id="{ECD7803C-EC45-4167-8797-720F0464DD8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003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A0F08B3-E63D-2C48-A6C7-14DB646A3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1530" y="1998432"/>
            <a:ext cx="2112455" cy="447164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latin typeface="IBM Plex Sans" panose="020B0503050203000203" pitchFamily="34" charset="77"/>
                <a:cs typeface="Arial" panose="020B0604020202020204" pitchFamily="34" charset="0"/>
              </a:rPr>
              <a:t>“Demo”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134B3EC-E734-994B-84D1-EA1508743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345" y="1937410"/>
            <a:ext cx="2106921" cy="5692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0ECCA96-463B-44DF-88E2-5BBAB5B5093A}"/>
              </a:ext>
            </a:extLst>
          </p:cNvPr>
          <p:cNvSpPr txBox="1"/>
          <p:nvPr/>
        </p:nvSpPr>
        <p:spPr>
          <a:xfrm>
            <a:off x="1040524" y="3003332"/>
            <a:ext cx="70629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Intro Demo:</a:t>
            </a:r>
          </a:p>
          <a:p>
            <a:pPr algn="ctr"/>
            <a:r>
              <a:rPr lang="en-US" dirty="0">
                <a:hlinkClick r:id="rId3"/>
              </a:rPr>
              <a:t>https://www.youtube.com/watch?v=NX20ZMRoTtk&amp;feature=share</a:t>
            </a:r>
            <a:endParaRPr lang="en-US" dirty="0"/>
          </a:p>
          <a:p>
            <a:pPr algn="ctr"/>
            <a:endParaRPr lang="en-US" dirty="0">
              <a:hlinkClick r:id="rId4"/>
            </a:endParaRPr>
          </a:p>
          <a:p>
            <a:pPr algn="ctr"/>
            <a:r>
              <a:rPr lang="en-US" dirty="0"/>
              <a:t>Visual Studio Code (using command line):</a:t>
            </a:r>
          </a:p>
          <a:p>
            <a:pPr algn="ctr"/>
            <a:r>
              <a:rPr lang="en-US" dirty="0">
                <a:hlinkClick r:id="rId5"/>
              </a:rPr>
              <a:t>https://www.youtube.com/watch?v=la1_Ss27fn8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9696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417" y="159442"/>
            <a:ext cx="7984369" cy="447164"/>
          </a:xfrm>
        </p:spPr>
        <p:txBody>
          <a:bodyPr>
            <a:noAutofit/>
          </a:bodyPr>
          <a:lstStyle/>
          <a:p>
            <a:r>
              <a:rPr lang="en-CA" sz="2400" dirty="0">
                <a:latin typeface="IBM Plex Sans" panose="020B0503050203000203" pitchFamily="34" charset="77"/>
              </a:rPr>
              <a:t>Introducing Zowe</a:t>
            </a:r>
            <a:endParaRPr lang="en-US" sz="2400" dirty="0">
              <a:latin typeface="IBM Plex Sans" panose="020B0503050203000203" pitchFamily="34" charset="7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622" y="888373"/>
            <a:ext cx="5468938" cy="3915174"/>
          </a:xfrm>
        </p:spPr>
        <p:txBody>
          <a:bodyPr>
            <a:normAutofit/>
          </a:bodyPr>
          <a:lstStyle/>
          <a:p>
            <a:pPr lvl="0">
              <a:lnSpc>
                <a:spcPct val="110000"/>
              </a:lnSpc>
              <a:spcBef>
                <a:spcPts val="2400"/>
              </a:spcBef>
            </a:pPr>
            <a:r>
              <a:rPr lang="en-US" dirty="0">
                <a:latin typeface="IBM Plex Sans" panose="020B0503050203000203" pitchFamily="34" charset="77"/>
              </a:rPr>
              <a:t>An extensible framework for connecting applications and tools to mainframe data and applications.</a:t>
            </a:r>
          </a:p>
          <a:p>
            <a:pPr lvl="0">
              <a:spcBef>
                <a:spcPts val="2400"/>
              </a:spcBef>
            </a:pPr>
            <a:r>
              <a:rPr lang="en-US" dirty="0">
                <a:latin typeface="IBM Plex Sans" panose="020B0503050203000203" pitchFamily="34" charset="77"/>
              </a:rPr>
              <a:t>Aims to make the mainframe an integrated and agile platform within the changing IT architectural landscape.</a:t>
            </a:r>
          </a:p>
          <a:p>
            <a:pPr lvl="0">
              <a:spcBef>
                <a:spcPts val="2400"/>
              </a:spcBef>
            </a:pPr>
            <a:r>
              <a:rPr lang="en-US" dirty="0">
                <a:latin typeface="IBM Plex Sans" panose="020B0503050203000203" pitchFamily="34" charset="77"/>
              </a:rPr>
              <a:t>First open source project on z/OS. All code is licensed under the Eclipse Public License version 2.0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9DFB89D-EF4B-4944-B850-E19A061B9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435" y="2076450"/>
            <a:ext cx="3251200" cy="990600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xmlns="" id="{056FBCD1-F544-4423-8967-F1A0BF145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7786" y="4803547"/>
            <a:ext cx="580570" cy="273844"/>
          </a:xfrm>
        </p:spPr>
        <p:txBody>
          <a:bodyPr/>
          <a:lstStyle/>
          <a:p>
            <a:fld id="{ECD7803C-EC45-4167-8797-720F0464DD8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380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05D36F-D96F-C543-B01D-637A572C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IBM Plex Sans" panose="020B0503050203000203" pitchFamily="34" charset="77"/>
              </a:rPr>
              <a:t>Quick Facts about Zowe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BDA5CA9-DD8D-DC41-83A3-F9CB42948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859" y="841828"/>
            <a:ext cx="5381007" cy="4009572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1" dirty="0">
                <a:latin typeface="IBM Plex Sans" panose="020B0503050203000203" pitchFamily="34" charset="77"/>
              </a:rPr>
              <a:t>Zowe 1.0.0 Announce at THINK SF 2019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400" dirty="0">
                <a:latin typeface="IBM Plex Sans" panose="020B0503050203000203" pitchFamily="34" charset="77"/>
              </a:rPr>
              <a:t>100% Open Source (EPL 2.0)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400" dirty="0">
                <a:latin typeface="IBM Plex Sans" panose="020B0503050203000203" pitchFamily="34" charset="77"/>
              </a:rPr>
              <a:t>Defined extensions points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400" dirty="0">
                <a:latin typeface="IBM Plex Sans" panose="020B0503050203000203" pitchFamily="34" charset="77"/>
              </a:rPr>
              <a:t>Framework ready for commercial exploitation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400" dirty="0" smtClean="0">
              <a:latin typeface="IBM Plex Sans" panose="020B0503050203000203" pitchFamily="34" charset="77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IBM Plex Sans" panose="020B0503050203000203" pitchFamily="34" charset="77"/>
              </a:rPr>
              <a:t>Pronounced </a:t>
            </a:r>
            <a:r>
              <a:rPr lang="en-US" sz="1400" dirty="0">
                <a:latin typeface="IBM Plex Sans" panose="020B0503050203000203" pitchFamily="34" charset="77"/>
              </a:rPr>
              <a:t>as “Zoe” – [zoh-ee] in English</a:t>
            </a:r>
          </a:p>
          <a:p>
            <a:pPr marL="685800" lvl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IBM Plex Sans" panose="020B0503050203000203" pitchFamily="34" charset="77"/>
              </a:rPr>
              <a:t>Not an acronym – just a simple, fun and easy name</a:t>
            </a:r>
          </a:p>
          <a:p>
            <a:pPr marL="685800" lvl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IBM Plex Sans" panose="020B0503050203000203" pitchFamily="34" charset="77"/>
              </a:rPr>
              <a:t>Using the spelling “Zowe” allowed us to trademark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1400" dirty="0">
              <a:latin typeface="IBM Plex Sans" panose="020B0503050203000203" pitchFamily="34" charset="77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dirty="0">
                <a:latin typeface="IBM Plex Sans" panose="020B0503050203000203" pitchFamily="34" charset="77"/>
              </a:rPr>
              <a:t>An open source project under the Open Mainframe Project (OMP</a:t>
            </a:r>
            <a:r>
              <a:rPr lang="en-US" sz="1400" dirty="0" smtClean="0">
                <a:latin typeface="IBM Plex Sans" panose="020B0503050203000203" pitchFamily="34" charset="77"/>
              </a:rPr>
              <a:t>), a collaborative project within the Linux Foundation </a:t>
            </a:r>
            <a:endParaRPr lang="en-US" sz="1400" dirty="0">
              <a:latin typeface="IBM Plex Sans" panose="020B0503050203000203" pitchFamily="34" charset="77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1400" dirty="0">
              <a:latin typeface="IBM Plex Sans" panose="020B0503050203000203" pitchFamily="34" charset="77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dirty="0">
                <a:latin typeface="IBM Plex Sans" panose="020B0503050203000203" pitchFamily="34" charset="77"/>
              </a:rPr>
              <a:t>IBM, Rocket Software and CA Technologies are founding </a:t>
            </a:r>
            <a:r>
              <a:rPr lang="en-US" sz="1400" dirty="0" smtClean="0">
                <a:latin typeface="IBM Plex Sans" panose="020B0503050203000203" pitchFamily="34" charset="77"/>
              </a:rPr>
              <a:t>members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1400" dirty="0" smtClean="0">
              <a:latin typeface="IBM Plex Sans" panose="020B0503050203000203" pitchFamily="34" charset="77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1" dirty="0" smtClean="0">
                <a:latin typeface="IBM Plex Sans" panose="020B0503050203000203" pitchFamily="34" charset="77"/>
              </a:rPr>
              <a:t>Generally Available on Feb 8</a:t>
            </a:r>
            <a:r>
              <a:rPr lang="en-US" sz="1400" b="1" baseline="30000" dirty="0" smtClean="0">
                <a:latin typeface="IBM Plex Sans" panose="020B0503050203000203" pitchFamily="34" charset="77"/>
              </a:rPr>
              <a:t>th</a:t>
            </a:r>
            <a:r>
              <a:rPr lang="en-US" sz="1400" b="1" dirty="0" smtClean="0">
                <a:latin typeface="IBM Plex Sans" panose="020B0503050203000203" pitchFamily="34" charset="77"/>
              </a:rPr>
              <a:t>, 2019</a:t>
            </a:r>
            <a:endParaRPr lang="en-US" sz="1400" b="1" dirty="0">
              <a:latin typeface="IBM Plex Sans" panose="020B0503050203000203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929E745-06D3-434D-9767-E5828C66C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550" y="205142"/>
            <a:ext cx="841312" cy="3227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02397B9-C207-944C-AF46-7F89FD22F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956" y="111401"/>
            <a:ext cx="1696426" cy="4528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129C3F4-4F52-7D48-A0F6-B6C50E8DC7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314" b="10134"/>
          <a:stretch/>
        </p:blipFill>
        <p:spPr>
          <a:xfrm>
            <a:off x="5621867" y="1803240"/>
            <a:ext cx="3460038" cy="1363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68231F1-554D-6B44-BA4C-957933FC6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1867" y="3468338"/>
            <a:ext cx="3460038" cy="9473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A3C153B-C257-FD43-98D8-8BFE7DD948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4905" y="841828"/>
            <a:ext cx="2975056" cy="9064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015" y="190327"/>
            <a:ext cx="499590" cy="37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843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F02BF5-D365-B441-8C1F-E8744BDDE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IBM Plex Sans" panose="020B0503050203000203" pitchFamily="34" charset="77"/>
              </a:rPr>
              <a:t>Why Zowe ?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B89D6E2D-4B2D-8748-941B-6B76AD86E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220" y="943428"/>
            <a:ext cx="9021233" cy="7003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IBM Plex Sans" panose="020B0503050203000203" pitchFamily="34" charset="77"/>
              </a:rPr>
              <a:t>Information Technology is undergoing a revolution of changing architectures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2577F85-F4FC-40CE-9E89-9E7F029FD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7803C-EC45-4167-8797-720F0464DD8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3621A113-0ECA-4EC3-93A1-351C56D195FA}"/>
              </a:ext>
            </a:extLst>
          </p:cNvPr>
          <p:cNvSpPr/>
          <p:nvPr/>
        </p:nvSpPr>
        <p:spPr>
          <a:xfrm>
            <a:off x="602238" y="3726191"/>
            <a:ext cx="22848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IBM Plex Sans" panose="020B0503050203000203" pitchFamily="34" charset="77"/>
              </a:rPr>
              <a:t>Co-Existence With Other Cloud Models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20F18EC0-4875-4C90-B360-50648FB8F9A4}"/>
              </a:ext>
            </a:extLst>
          </p:cNvPr>
          <p:cNvSpPr/>
          <p:nvPr/>
        </p:nvSpPr>
        <p:spPr>
          <a:xfrm>
            <a:off x="3653777" y="3713062"/>
            <a:ext cx="20950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IBM Plex Sans" panose="020B0503050203000203" pitchFamily="34" charset="77"/>
              </a:rPr>
              <a:t>Protecting </a:t>
            </a:r>
            <a:r>
              <a:rPr lang="en-US" dirty="0" smtClean="0">
                <a:latin typeface="IBM Plex Sans" panose="020B0503050203000203" pitchFamily="34" charset="77"/>
              </a:rPr>
              <a:t>Current and Future </a:t>
            </a:r>
            <a:r>
              <a:rPr lang="en-US" dirty="0">
                <a:latin typeface="IBM Plex Sans" panose="020B0503050203000203" pitchFamily="34" charset="77"/>
              </a:rPr>
              <a:t>Investments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488395EC-0541-4B7A-80F1-07E41823A39B}"/>
              </a:ext>
            </a:extLst>
          </p:cNvPr>
          <p:cNvSpPr/>
          <p:nvPr/>
        </p:nvSpPr>
        <p:spPr>
          <a:xfrm>
            <a:off x="6515510" y="3726190"/>
            <a:ext cx="18348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IBM Plex Sans" panose="020B0503050203000203" pitchFamily="34" charset="77"/>
              </a:rPr>
              <a:t>Simple and Familiar</a:t>
            </a:r>
          </a:p>
        </p:txBody>
      </p:sp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xmlns="" id="{AEE0E438-6408-4450-8A39-99C3F4E5481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7326" r="17326"/>
          <a:stretch>
            <a:fillRect/>
          </a:stretch>
        </p:blipFill>
        <p:spPr>
          <a:xfrm>
            <a:off x="719931" y="1643742"/>
            <a:ext cx="1982787" cy="1984375"/>
          </a:xfrm>
        </p:spPr>
      </p:pic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xmlns="" id="{0864FAE9-AC79-45C4-9D38-7A4802A16B1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16745" r="16745"/>
          <a:stretch>
            <a:fillRect/>
          </a:stretch>
        </p:blipFill>
        <p:spPr>
          <a:xfrm>
            <a:off x="6441086" y="1589336"/>
            <a:ext cx="1982787" cy="1984375"/>
          </a:xfrm>
        </p:spPr>
      </p:pic>
      <p:pic>
        <p:nvPicPr>
          <p:cNvPr id="47" name="Picture Placeholder 46">
            <a:extLst>
              <a:ext uri="{FF2B5EF4-FFF2-40B4-BE49-F238E27FC236}">
                <a16:creationId xmlns:a16="http://schemas.microsoft.com/office/drawing/2014/main" xmlns="" id="{77A71F5F-7A6C-40CE-8267-544DF6DDF66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l="16745" r="16745"/>
          <a:stretch>
            <a:fillRect/>
          </a:stretch>
        </p:blipFill>
        <p:spPr>
          <a:xfrm>
            <a:off x="3589239" y="1579562"/>
            <a:ext cx="1982787" cy="1984375"/>
          </a:xfrm>
        </p:spPr>
      </p:pic>
    </p:spTree>
    <p:extLst>
      <p:ext uri="{BB962C8B-B14F-4D97-AF65-F5344CB8AC3E}">
        <p14:creationId xmlns:p14="http://schemas.microsoft.com/office/powerpoint/2010/main" val="694309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622334" y="-781"/>
            <a:ext cx="4521666" cy="5143500"/>
          </a:xfrm>
          <a:noFill/>
        </p:spPr>
        <p:txBody>
          <a:bodyPr anchor="ctr">
            <a:normAutofit fontScale="92500" lnSpcReduction="10000"/>
          </a:bodyPr>
          <a:lstStyle/>
          <a:p>
            <a:pPr>
              <a:spcBef>
                <a:spcPts val="500"/>
              </a:spcBef>
            </a:pPr>
            <a:endParaRPr lang="en-US" b="1" dirty="0">
              <a:solidFill>
                <a:schemeClr val="bg1"/>
              </a:solidFill>
            </a:endParaRPr>
          </a:p>
          <a:p>
            <a:pPr>
              <a:spcBef>
                <a:spcPts val="500"/>
              </a:spcBef>
            </a:pPr>
            <a:endParaRPr lang="en-US" b="1" dirty="0">
              <a:solidFill>
                <a:schemeClr val="bg1"/>
              </a:solidFill>
            </a:endParaRPr>
          </a:p>
          <a:p>
            <a:pPr>
              <a:spcBef>
                <a:spcPts val="500"/>
              </a:spcBef>
            </a:pPr>
            <a:endParaRPr lang="en-US" b="1" dirty="0">
              <a:solidFill>
                <a:schemeClr val="bg1"/>
              </a:solidFill>
            </a:endParaRPr>
          </a:p>
          <a:p>
            <a:pPr>
              <a:spcBef>
                <a:spcPts val="500"/>
              </a:spcBef>
            </a:pPr>
            <a:endParaRPr lang="en-US" b="1" dirty="0">
              <a:solidFill>
                <a:schemeClr val="bg1"/>
              </a:solidFill>
            </a:endParaRPr>
          </a:p>
          <a:p>
            <a:pPr>
              <a:spcBef>
                <a:spcPts val="500"/>
              </a:spcBef>
            </a:pP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77"/>
              </a:rPr>
              <a:t>Attract new people</a:t>
            </a:r>
          </a:p>
          <a:p>
            <a:pPr lvl="1">
              <a:spcBef>
                <a:spcPts val="500"/>
              </a:spcBef>
              <a:buFont typeface="Wingdings" pitchFamily="2" charset="2"/>
              <a:buChar char="ü"/>
            </a:pPr>
            <a:r>
              <a:rPr lang="en-US" sz="1500" dirty="0">
                <a:solidFill>
                  <a:schemeClr val="tx1"/>
                </a:solidFill>
                <a:latin typeface="IBM Plex Sans" panose="020B0503050203000203" pitchFamily="34" charset="77"/>
              </a:rPr>
              <a:t>Demystify the Z platform</a:t>
            </a:r>
          </a:p>
          <a:p>
            <a:pPr lvl="1">
              <a:spcBef>
                <a:spcPts val="500"/>
              </a:spcBef>
              <a:buFont typeface="Wingdings" pitchFamily="2" charset="2"/>
              <a:buChar char="ü"/>
            </a:pPr>
            <a:r>
              <a:rPr lang="en-US" sz="1500" dirty="0">
                <a:solidFill>
                  <a:schemeClr val="tx1"/>
                </a:solidFill>
                <a:latin typeface="IBM Plex Sans" panose="020B0503050203000203" pitchFamily="34" charset="77"/>
              </a:rPr>
              <a:t>Enhance integration and consumability </a:t>
            </a:r>
          </a:p>
          <a:p>
            <a:pPr lvl="1">
              <a:spcBef>
                <a:spcPts val="500"/>
              </a:spcBef>
              <a:buFont typeface="Wingdings" pitchFamily="2" charset="2"/>
              <a:buChar char="ü"/>
            </a:pPr>
            <a:r>
              <a:rPr lang="en-US" sz="1500" dirty="0">
                <a:solidFill>
                  <a:schemeClr val="tx1"/>
                </a:solidFill>
                <a:latin typeface="IBM Plex Sans" panose="020B0503050203000203" pitchFamily="34" charset="77"/>
              </a:rPr>
              <a:t>Promote Open community of practice </a:t>
            </a:r>
            <a:r>
              <a:rPr lang="en-US" dirty="0">
                <a:solidFill>
                  <a:schemeClr val="tx1"/>
                </a:solidFill>
                <a:latin typeface="IBM Plex Sans" panose="020B0503050203000203" pitchFamily="34" charset="77"/>
              </a:rPr>
              <a:t>   </a:t>
            </a:r>
          </a:p>
          <a:p>
            <a:pPr>
              <a:spcBef>
                <a:spcPts val="500"/>
              </a:spcBef>
            </a:pPr>
            <a:endParaRPr lang="en-US" dirty="0">
              <a:solidFill>
                <a:schemeClr val="tx1"/>
              </a:solidFill>
              <a:latin typeface="IBM Plex Sans" panose="020B0503050203000203" pitchFamily="34" charset="77"/>
            </a:endParaRPr>
          </a:p>
          <a:p>
            <a:pPr>
              <a:spcBef>
                <a:spcPts val="500"/>
              </a:spcBef>
            </a:pP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77"/>
              </a:rPr>
              <a:t>Reduce learning curve</a:t>
            </a:r>
          </a:p>
          <a:p>
            <a:pPr lvl="1">
              <a:spcBef>
                <a:spcPts val="500"/>
              </a:spcBef>
              <a:buFont typeface="Wingdings" pitchFamily="2" charset="2"/>
              <a:buChar char="ü"/>
            </a:pPr>
            <a:r>
              <a:rPr lang="en-US" sz="1500" dirty="0">
                <a:solidFill>
                  <a:schemeClr val="tx1"/>
                </a:solidFill>
                <a:latin typeface="IBM Plex Sans" panose="020B0503050203000203" pitchFamily="34" charset="77"/>
              </a:rPr>
              <a:t>Improve productivity</a:t>
            </a:r>
          </a:p>
          <a:p>
            <a:pPr lvl="1">
              <a:spcBef>
                <a:spcPts val="500"/>
              </a:spcBef>
              <a:buFont typeface="Wingdings" pitchFamily="2" charset="2"/>
              <a:buChar char="ü"/>
            </a:pPr>
            <a:r>
              <a:rPr lang="en-US" sz="1500" dirty="0">
                <a:solidFill>
                  <a:schemeClr val="tx1"/>
                </a:solidFill>
                <a:latin typeface="IBM Plex Sans" panose="020B0503050203000203" pitchFamily="34" charset="77"/>
              </a:rPr>
              <a:t>Modern, platform-neutral interfaces</a:t>
            </a:r>
          </a:p>
          <a:p>
            <a:pPr lvl="1">
              <a:spcBef>
                <a:spcPts val="500"/>
              </a:spcBef>
              <a:buFont typeface="Wingdings" pitchFamily="2" charset="2"/>
              <a:buChar char="ü"/>
            </a:pPr>
            <a:r>
              <a:rPr lang="en-US" sz="1500" dirty="0">
                <a:solidFill>
                  <a:schemeClr val="tx1"/>
                </a:solidFill>
                <a:latin typeface="IBM Plex Sans" panose="020B0503050203000203" pitchFamily="34" charset="77"/>
              </a:rPr>
              <a:t>Cloud-like experience </a:t>
            </a:r>
          </a:p>
          <a:p>
            <a:pPr>
              <a:spcBef>
                <a:spcPts val="500"/>
              </a:spcBef>
            </a:pPr>
            <a:endParaRPr lang="en-US" dirty="0">
              <a:solidFill>
                <a:schemeClr val="tx1"/>
              </a:solidFill>
              <a:latin typeface="IBM Plex Sans" panose="020B0503050203000203" pitchFamily="34" charset="77"/>
            </a:endParaRPr>
          </a:p>
          <a:p>
            <a:pPr>
              <a:spcBef>
                <a:spcPts val="500"/>
              </a:spcBef>
            </a:pP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77"/>
              </a:rPr>
              <a:t>Simplify architecture</a:t>
            </a:r>
          </a:p>
          <a:p>
            <a:pPr lvl="1">
              <a:spcBef>
                <a:spcPts val="500"/>
              </a:spcBef>
              <a:buFont typeface="Wingdings" pitchFamily="2" charset="2"/>
              <a:buChar char="ü"/>
            </a:pPr>
            <a:r>
              <a:rPr lang="en-US" sz="1500" dirty="0">
                <a:solidFill>
                  <a:schemeClr val="tx1"/>
                </a:solidFill>
                <a:latin typeface="IBM Plex Sans" panose="020B0503050203000203" pitchFamily="34" charset="77"/>
              </a:rPr>
              <a:t>Reduce operational overhead</a:t>
            </a:r>
          </a:p>
          <a:p>
            <a:pPr lvl="1">
              <a:spcBef>
                <a:spcPts val="500"/>
              </a:spcBef>
              <a:buFont typeface="Wingdings" pitchFamily="2" charset="2"/>
              <a:buChar char="ü"/>
            </a:pPr>
            <a:r>
              <a:rPr lang="en-US" sz="1500" dirty="0">
                <a:solidFill>
                  <a:schemeClr val="tx1"/>
                </a:solidFill>
                <a:latin typeface="IBM Plex Sans" panose="020B0503050203000203" pitchFamily="34" charset="77"/>
              </a:rPr>
              <a:t>Improve co-existence</a:t>
            </a:r>
          </a:p>
          <a:p>
            <a:pPr lvl="1">
              <a:spcBef>
                <a:spcPts val="500"/>
              </a:spcBef>
              <a:buFont typeface="Wingdings" pitchFamily="2" charset="2"/>
              <a:buChar char="ü"/>
            </a:pPr>
            <a:r>
              <a:rPr lang="en-US" sz="1500" dirty="0">
                <a:solidFill>
                  <a:schemeClr val="tx1"/>
                </a:solidFill>
                <a:latin typeface="IBM Plex Sans" panose="020B0503050203000203" pitchFamily="34" charset="77"/>
              </a:rPr>
              <a:t>Enable rich ecosystem of free and commercial solutions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  <a:p>
            <a:pPr>
              <a:spcBef>
                <a:spcPts val="500"/>
              </a:spcBef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HelvNeue Light for IBM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HelvNeue Light for IBM" pitchFamily="34" charset="0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E6DCDA87-A91A-9B47-98F3-F3AEBEA31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2334" y="301505"/>
            <a:ext cx="3975755" cy="402430"/>
          </a:xfrm>
          <a:noFill/>
        </p:spPr>
        <p:txBody>
          <a:bodyPr anchor="ctr">
            <a:noAutofit/>
          </a:bodyPr>
          <a:lstStyle/>
          <a:p>
            <a:pPr algn="ctr"/>
            <a:r>
              <a:rPr lang="en-CA" sz="2400" dirty="0">
                <a:solidFill>
                  <a:schemeClr val="tx1"/>
                </a:solidFill>
                <a:latin typeface="IBM Plex Sans" panose="020B0503050203000203" pitchFamily="34" charset="77"/>
              </a:rPr>
              <a:t>Zowe Vision Statement</a:t>
            </a:r>
            <a:endParaRPr lang="en-US" sz="240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xmlns="" id="{4B5CEC5A-D285-3245-A314-5E0885BE13DE}"/>
              </a:ext>
            </a:extLst>
          </p:cNvPr>
          <p:cNvSpPr txBox="1">
            <a:spLocks/>
          </p:cNvSpPr>
          <p:nvPr/>
        </p:nvSpPr>
        <p:spPr>
          <a:xfrm>
            <a:off x="197536" y="4897445"/>
            <a:ext cx="2823594" cy="27262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685800" rtl="0" eaLnBrk="1" latinLnBrk="0" hangingPunct="1">
              <a:defRPr sz="600" kern="12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6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cs typeface="Arial" charset="0"/>
              </a:rPr>
              <a:t>IBM Z / IBM CONFIDENTIAL / © 2018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cs typeface="Arial" charset="0"/>
            </a:endParaRP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xmlns="" id="{5B154409-16C0-A349-933A-AEB5A30DDC95}"/>
              </a:ext>
            </a:extLst>
          </p:cNvPr>
          <p:cNvSpPr txBox="1">
            <a:spLocks/>
          </p:cNvSpPr>
          <p:nvPr/>
        </p:nvSpPr>
        <p:spPr>
          <a:xfrm>
            <a:off x="103051" y="4883768"/>
            <a:ext cx="2823594" cy="27262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685800" rtl="0" eaLnBrk="1" latinLnBrk="0" hangingPunct="1">
              <a:defRPr sz="600" kern="12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6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cs typeface="Arial" charset="0"/>
              </a:rPr>
              <a:t>IBM Z / IBM CONFIDENTIAL / © 2018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cs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8F63607-467F-EA4C-A539-A83DC45F2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319"/>
            <a:ext cx="4622333" cy="514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02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6" y="1588725"/>
            <a:ext cx="3226178" cy="28589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51727D-DE4C-A04C-8584-8D1E91A37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673" y="135607"/>
            <a:ext cx="7893793" cy="44716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IBM Plex Sans" panose="020B0503050203000203" pitchFamily="34" charset="77"/>
              </a:rPr>
              <a:t>What’s in Zowe?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3B3C70FB-4886-E643-8227-D4BFE6488C28}"/>
              </a:ext>
            </a:extLst>
          </p:cNvPr>
          <p:cNvSpPr txBox="1">
            <a:spLocks/>
          </p:cNvSpPr>
          <p:nvPr/>
        </p:nvSpPr>
        <p:spPr>
          <a:xfrm>
            <a:off x="1160430" y="817574"/>
            <a:ext cx="3581378" cy="27182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1600" dirty="0">
                <a:latin typeface="IBM Plex Sans Medium" charset="0"/>
                <a:ea typeface="IBM Plex Sans Medium" charset="0"/>
                <a:cs typeface="IBM Plex Sans Medium" charset="0"/>
              </a:rPr>
              <a:t>Browser-based Web Desktop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B56CA983-C263-604F-9A1B-AE4DCA18E2A9}"/>
              </a:ext>
            </a:extLst>
          </p:cNvPr>
          <p:cNvSpPr txBox="1">
            <a:spLocks/>
          </p:cNvSpPr>
          <p:nvPr/>
        </p:nvSpPr>
        <p:spPr>
          <a:xfrm>
            <a:off x="-212211" y="4619471"/>
            <a:ext cx="4224012" cy="34440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1600" dirty="0">
                <a:latin typeface="IBM Plex Sans Medium" charset="0"/>
                <a:ea typeface="IBM Plex Sans Medium" charset="0"/>
                <a:cs typeface="IBM Plex Sans Medium" charset="0"/>
              </a:rPr>
              <a:t>Swagger-defined z/OS REST APIs 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86FC712A-5B56-C041-8000-F6172BBF778E}"/>
              </a:ext>
            </a:extLst>
          </p:cNvPr>
          <p:cNvSpPr txBox="1">
            <a:spLocks/>
          </p:cNvSpPr>
          <p:nvPr/>
        </p:nvSpPr>
        <p:spPr>
          <a:xfrm>
            <a:off x="4011801" y="4828955"/>
            <a:ext cx="2562944" cy="2358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1600" dirty="0">
                <a:latin typeface="IBM Plex Sans Medium" charset="0"/>
                <a:ea typeface="IBM Plex Sans Medium" charset="0"/>
                <a:cs typeface="IBM Plex Sans Medium" charset="0"/>
              </a:rPr>
              <a:t>Node.js- based CLI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0017A206-5618-994A-9C36-EA16AD82C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644" y="1128686"/>
            <a:ext cx="3099171" cy="28861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A4F9541-218C-524C-89C1-1254B8463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841" y="1082099"/>
            <a:ext cx="4356439" cy="2419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19E380F2-10DD-8F40-8F6E-69E0854FC7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51599" y="3525409"/>
            <a:ext cx="1684867" cy="15725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8ED569DB-C37B-8849-B523-366D2DF769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6056" y="3032361"/>
            <a:ext cx="3014447" cy="174201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xmlns="" id="{65E91B96-E3ED-DD4A-A928-64749734A75D}"/>
              </a:ext>
            </a:extLst>
          </p:cNvPr>
          <p:cNvSpPr txBox="1">
            <a:spLocks/>
          </p:cNvSpPr>
          <p:nvPr/>
        </p:nvSpPr>
        <p:spPr>
          <a:xfrm>
            <a:off x="5602644" y="674034"/>
            <a:ext cx="3328149" cy="4153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1600" dirty="0">
                <a:latin typeface="IBM Plex Sans Medium" charset="0"/>
                <a:ea typeface="IBM Plex Sans Medium" charset="0"/>
                <a:cs typeface="IBM Plex Sans Medium" charset="0"/>
              </a:rPr>
              <a:t>API Mediation Layer </a:t>
            </a:r>
          </a:p>
          <a:p>
            <a:pPr algn="ctr"/>
            <a:r>
              <a:rPr lang="en-US" sz="1000" dirty="0">
                <a:latin typeface="IBM Plex Sans Medium" charset="0"/>
                <a:ea typeface="IBM Plex Sans Medium" charset="0"/>
                <a:cs typeface="IBM Plex Sans Medium" charset="0"/>
              </a:rPr>
              <a:t>(Gateway, Discovery Service, Catalog)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9A0D6056-FE83-404A-A4FF-2C2A3061758F}"/>
              </a:ext>
            </a:extLst>
          </p:cNvPr>
          <p:cNvSpPr/>
          <p:nvPr/>
        </p:nvSpPr>
        <p:spPr>
          <a:xfrm>
            <a:off x="1388534" y="711346"/>
            <a:ext cx="2980266" cy="3894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D3037878-6908-074A-B750-824962568AF9}"/>
              </a:ext>
            </a:extLst>
          </p:cNvPr>
          <p:cNvSpPr/>
          <p:nvPr/>
        </p:nvSpPr>
        <p:spPr>
          <a:xfrm>
            <a:off x="5579064" y="607120"/>
            <a:ext cx="3336760" cy="5491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1EA9A41A-E5F8-3C43-A7B5-EC8E5E4682DD}"/>
              </a:ext>
            </a:extLst>
          </p:cNvPr>
          <p:cNvSpPr/>
          <p:nvPr/>
        </p:nvSpPr>
        <p:spPr>
          <a:xfrm>
            <a:off x="133016" y="4538134"/>
            <a:ext cx="3448384" cy="3894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8A466B78-2832-F94D-9087-3F67B2123B5F}"/>
              </a:ext>
            </a:extLst>
          </p:cNvPr>
          <p:cNvSpPr/>
          <p:nvPr/>
        </p:nvSpPr>
        <p:spPr>
          <a:xfrm>
            <a:off x="4163977" y="4732867"/>
            <a:ext cx="2211423" cy="3894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975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5453C3-5CE0-8446-9F9D-7B6F2F3E6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274" y="123112"/>
            <a:ext cx="7893793" cy="44716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IBM Plex Sans" panose="020B0503050203000203" pitchFamily="34" charset="77"/>
              </a:rPr>
              <a:t>REST Services – API economy for deep integration</a:t>
            </a:r>
          </a:p>
        </p:txBody>
      </p:sp>
      <p:pic>
        <p:nvPicPr>
          <p:cNvPr id="10" name="Picture 9" descr="04">
            <a:extLst>
              <a:ext uri="{FF2B5EF4-FFF2-40B4-BE49-F238E27FC236}">
                <a16:creationId xmlns:a16="http://schemas.microsoft.com/office/drawing/2014/main" xmlns="" id="{71FE41B2-901F-FA4C-81F1-AEF5DF1D8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6721" y="901228"/>
            <a:ext cx="3321556" cy="3741794"/>
          </a:xfrm>
          <a:prstGeom prst="rect">
            <a:avLst/>
          </a:prstGeom>
          <a:noFill/>
          <a:effectLst>
            <a:outerShdw sx="1000" sy="1000" algn="ctr" rotWithShape="0">
              <a:schemeClr val="bg1"/>
            </a:outerShdw>
          </a:effectLst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41810213-416C-884F-BD43-AFDB570613F4}"/>
              </a:ext>
            </a:extLst>
          </p:cNvPr>
          <p:cNvSpPr/>
          <p:nvPr/>
        </p:nvSpPr>
        <p:spPr>
          <a:xfrm>
            <a:off x="7475367" y="1771708"/>
            <a:ext cx="662731" cy="494951"/>
          </a:xfrm>
          <a:prstGeom prst="round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23D798B9-8A1E-BC43-A520-C5B8FC6D3401}"/>
              </a:ext>
            </a:extLst>
          </p:cNvPr>
          <p:cNvSpPr/>
          <p:nvPr/>
        </p:nvSpPr>
        <p:spPr>
          <a:xfrm>
            <a:off x="6472370" y="1771708"/>
            <a:ext cx="1359017" cy="36353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  <a:cs typeface="Arial"/>
              </a:rPr>
              <a:t>Zowe REST APIs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48E0172C-E0C3-844A-A129-9D7F1D7D2F60}"/>
              </a:ext>
            </a:extLst>
          </p:cNvPr>
          <p:cNvSpPr/>
          <p:nvPr/>
        </p:nvSpPr>
        <p:spPr>
          <a:xfrm>
            <a:off x="6485807" y="2180652"/>
            <a:ext cx="1345580" cy="36353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  <a:cs typeface="Arial"/>
              </a:rPr>
              <a:t>Zowe Common </a:t>
            </a:r>
          </a:p>
          <a:p>
            <a:pPr algn="ctr"/>
            <a:r>
              <a:rPr lang="en-US" sz="1200" dirty="0">
                <a:solidFill>
                  <a:srgbClr val="FFFFFF"/>
                </a:solidFill>
                <a:cs typeface="Arial"/>
              </a:rPr>
              <a:t>Services &amp; APIs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727D37BC-70FB-E640-8042-39AF0D70C320}"/>
              </a:ext>
            </a:extLst>
          </p:cNvPr>
          <p:cNvSpPr/>
          <p:nvPr/>
        </p:nvSpPr>
        <p:spPr>
          <a:xfrm>
            <a:off x="6485807" y="2590357"/>
            <a:ext cx="1345580" cy="363537"/>
          </a:xfrm>
          <a:prstGeom prst="roundRect">
            <a:avLst/>
          </a:prstGeom>
          <a:solidFill>
            <a:srgbClr val="FFC000">
              <a:alpha val="94000"/>
            </a:srgb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  <a:cs typeface="Arial"/>
              </a:rPr>
              <a:t>Vendor </a:t>
            </a:r>
          </a:p>
          <a:p>
            <a:pPr algn="ctr"/>
            <a:r>
              <a:rPr lang="en-US" sz="1200" dirty="0">
                <a:solidFill>
                  <a:srgbClr val="FFFFFF"/>
                </a:solidFill>
                <a:cs typeface="Arial"/>
              </a:rPr>
              <a:t>Services &amp; APIs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3F7D125F-6713-934A-834F-444A9977E35F}"/>
              </a:ext>
            </a:extLst>
          </p:cNvPr>
          <p:cNvSpPr/>
          <p:nvPr/>
        </p:nvSpPr>
        <p:spPr>
          <a:xfrm>
            <a:off x="6485807" y="3017015"/>
            <a:ext cx="1345580" cy="363537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  <a:cs typeface="Arial"/>
              </a:rPr>
              <a:t>Client-provided Services &amp; APIs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F031C156-2A83-3D4E-8848-91067C8C2A08}"/>
              </a:ext>
            </a:extLst>
          </p:cNvPr>
          <p:cNvSpPr/>
          <p:nvPr/>
        </p:nvSpPr>
        <p:spPr>
          <a:xfrm>
            <a:off x="6290732" y="1684169"/>
            <a:ext cx="1693335" cy="1795244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0718BD4C-2AE6-2744-86D7-0CCB16FF7F61}"/>
              </a:ext>
            </a:extLst>
          </p:cNvPr>
          <p:cNvSpPr/>
          <p:nvPr/>
        </p:nvSpPr>
        <p:spPr>
          <a:xfrm>
            <a:off x="6279981" y="3542535"/>
            <a:ext cx="1743793" cy="57226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  <a:cs typeface="Arial"/>
              </a:rPr>
              <a:t>z/OS Management Facility REST APIs</a:t>
            </a:r>
          </a:p>
          <a:p>
            <a:pPr algn="ctr"/>
            <a:r>
              <a:rPr lang="en-US" sz="800" dirty="0">
                <a:latin typeface="IBM Plex Sans" panose="020B0503050203000203" pitchFamily="34" charset="77"/>
                <a:hlinkClick r:id="rId4"/>
              </a:rPr>
              <a:t>https://ibm.biz/BdYXHX</a:t>
            </a:r>
            <a:endParaRPr lang="en-US" sz="800" dirty="0">
              <a:solidFill>
                <a:srgbClr val="FFFFFF"/>
              </a:solidFill>
              <a:cs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9BC69792-BF0A-4A49-9852-E774DD2EB7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45" y="163419"/>
            <a:ext cx="1338139" cy="36151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C1501A6-ABB4-9143-A6C8-ABC849DE398E}"/>
              </a:ext>
            </a:extLst>
          </p:cNvPr>
          <p:cNvSpPr txBox="1"/>
          <p:nvPr/>
        </p:nvSpPr>
        <p:spPr>
          <a:xfrm>
            <a:off x="104944" y="802699"/>
            <a:ext cx="50004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latin typeface="IBM Plex Sans" panose="020B0503050203000203" pitchFamily="34" charset="77"/>
              </a:rPr>
              <a:t>Industry standard REST interfaces to z/OS resources that are language and platform neutral, stateless and scalable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latin typeface="IBM Plex Sans" panose="020B0503050203000203" pitchFamily="34" charset="77"/>
              </a:rPr>
              <a:t>Foundational building blocks for system services  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xmlns="" id="{E8478568-9216-6B4E-B12A-7FFE69AFC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799" y="2007512"/>
            <a:ext cx="5752151" cy="294380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i="1" dirty="0">
                <a:latin typeface="IBM Plex Sans" panose="020B0503050203000203" pitchFamily="34" charset="77"/>
              </a:rPr>
              <a:t>Dataset APIs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CA" sz="1200" dirty="0">
                <a:latin typeface="IBM Plex Sans" panose="020B0503050203000203" pitchFamily="34" charset="77"/>
              </a:rPr>
              <a:t>Create, read, update, delete, and list data sets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i="1" dirty="0">
                <a:latin typeface="IBM Plex Sans" panose="020B0503050203000203" pitchFamily="34" charset="77"/>
              </a:rPr>
              <a:t>JES APIs</a:t>
            </a:r>
            <a:r>
              <a:rPr lang="en-US" sz="1400" i="1" dirty="0">
                <a:latin typeface="IBM Plex Sans" panose="020B0503050203000203" pitchFamily="34" charset="77"/>
              </a:rPr>
              <a:t> </a:t>
            </a:r>
            <a:endParaRPr lang="en-US" sz="1000" i="1" dirty="0">
              <a:latin typeface="IBM Plex Sans" panose="020B0503050203000203" pitchFamily="34" charset="77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CA" sz="1200" dirty="0">
                <a:latin typeface="IBM Plex Sans" panose="020B0503050203000203" pitchFamily="34" charset="77"/>
              </a:rPr>
              <a:t>View the information and files of jobs, and submit and cancel job</a:t>
            </a:r>
            <a:r>
              <a:rPr lang="en-US" sz="1200" dirty="0">
                <a:latin typeface="IBM Plex Sans" panose="020B0503050203000203" pitchFamily="34" charset="77"/>
              </a:rPr>
              <a:t>	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i="1" dirty="0">
                <a:latin typeface="IBM Plex Sans" panose="020B0503050203000203" pitchFamily="34" charset="77"/>
              </a:rPr>
              <a:t>USS APIs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CA" sz="1200" dirty="0">
                <a:latin typeface="IBM Plex Sans" panose="020B0503050203000203" pitchFamily="34" charset="77"/>
              </a:rPr>
              <a:t>Create, read, update, and delete USS files</a:t>
            </a:r>
            <a:r>
              <a:rPr lang="en-US" sz="1200" dirty="0">
                <a:latin typeface="IBM Plex Sans" panose="020B0503050203000203" pitchFamily="34" charset="77"/>
              </a:rPr>
              <a:t>	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i="1" dirty="0">
                <a:latin typeface="IBM Plex Sans" panose="020B0503050203000203" pitchFamily="34" charset="77"/>
              </a:rPr>
              <a:t>System APIs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CA" sz="1200" dirty="0">
                <a:latin typeface="IBM Plex Sans" panose="020B0503050203000203" pitchFamily="34" charset="77"/>
              </a:rPr>
              <a:t>View information about PARMLIB, SYSPLEX, and USER</a:t>
            </a:r>
            <a:endParaRPr lang="en-US" sz="1200" dirty="0">
              <a:latin typeface="IBM Plex Sans" panose="020B050305020300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63158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5453C3-5CE0-8446-9F9D-7B6F2F3E6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142507"/>
            <a:ext cx="7893793" cy="44716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IBM Plex Sans" panose="020B0503050203000203" pitchFamily="34" charset="77"/>
              </a:rPr>
              <a:t>Web Desktop – An app container in a browser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7C791E1-A484-8046-A42D-80CFA222D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119" y="1691699"/>
            <a:ext cx="4694769" cy="332056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500" b="1" i="1" dirty="0">
                <a:latin typeface="IBM Plex Sans" charset="0"/>
              </a:rPr>
              <a:t>Mainframe Virtual Desktop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300" dirty="0">
                <a:latin typeface="IBM Plex Sans" charset="0"/>
              </a:rPr>
              <a:t>A web-based window manager that provides full screen interactive experience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500" b="1" i="1" dirty="0">
                <a:latin typeface="IBM Plex Sans" charset="0"/>
              </a:rPr>
              <a:t>Zowe Node Server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300" dirty="0">
                <a:latin typeface="IBM Plex Sans" charset="0"/>
              </a:rPr>
              <a:t>Runs zLUX; uses Express.js as web service framework for communication between applications and z/OS services and components, pre-reqs Node.js for z/OS  	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500" b="1" i="1" dirty="0">
                <a:latin typeface="IBM Plex Sans" charset="0"/>
              </a:rPr>
              <a:t>ZSS Server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300" dirty="0">
                <a:latin typeface="IBM Plex Sans" charset="0"/>
              </a:rPr>
              <a:t>Provides secured REST API services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500" b="1" i="1" dirty="0">
                <a:latin typeface="IBM Plex Sans" charset="0"/>
              </a:rPr>
              <a:t>Application plug-in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300" dirty="0">
                <a:latin typeface="IBM Plex Sans" charset="0"/>
              </a:rPr>
              <a:t>Dataservices, Configuration dataservice, URI broker, app-to-app communication, Error reporting UI, Logging utility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500" b="1" i="1" dirty="0">
                <a:latin typeface="IBM Plex Sans" charset="0"/>
              </a:rPr>
              <a:t>Explorers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300" dirty="0">
                <a:latin typeface="IBM Plex Sans" charset="0"/>
              </a:rPr>
              <a:t>JES, MVS, USS explorers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300" dirty="0">
                <a:latin typeface="IBM Plex Sans" charset="0"/>
              </a:rPr>
              <a:t>Basic editing support for REXX and JCL</a:t>
            </a:r>
            <a:r>
              <a:rPr lang="en-US" sz="1200" dirty="0">
                <a:latin typeface="IBM Plex Sans" charset="0"/>
              </a:rPr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1DF393B-A2D5-B244-ABD4-4FB23E95D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269" y="802699"/>
            <a:ext cx="3401877" cy="18897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131F087-8EE7-1B45-8BC9-3FD28FF0D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45" y="184696"/>
            <a:ext cx="1342855" cy="3627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50AC21E-8264-7640-9F7F-E2ECD1C2110E}"/>
              </a:ext>
            </a:extLst>
          </p:cNvPr>
          <p:cNvSpPr txBox="1"/>
          <p:nvPr/>
        </p:nvSpPr>
        <p:spPr>
          <a:xfrm>
            <a:off x="104945" y="802699"/>
            <a:ext cx="48214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latin typeface="IBM Plex Sans" panose="020B0503050203000203" pitchFamily="34" charset="77"/>
              </a:rPr>
              <a:t>Known as </a:t>
            </a:r>
            <a:r>
              <a:rPr lang="en-CA" sz="1400" b="1" dirty="0">
                <a:latin typeface="IBM Plex Sans" panose="020B0503050203000203" pitchFamily="34" charset="77"/>
              </a:rPr>
              <a:t>zLUX</a:t>
            </a:r>
            <a:r>
              <a:rPr lang="en-CA" sz="1400" dirty="0">
                <a:latin typeface="IBM Plex Sans" panose="020B0503050203000203" pitchFamily="34" charset="77"/>
              </a:rPr>
              <a:t>, the Zowe Web UI is a virtual desktop system that offers a rich and open platform for a web-based mainframe user experience.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FADC2A6-83A8-0544-B325-7EE282ABF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1329" y="2766538"/>
            <a:ext cx="2380386" cy="19981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C03997D-FA98-4745-9097-B8A38E3C55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1752" y="3115735"/>
            <a:ext cx="2799927" cy="189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28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Custom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8EFF"/>
      </a:accent1>
      <a:accent2>
        <a:srgbClr val="ED7D31"/>
      </a:accent2>
      <a:accent3>
        <a:srgbClr val="A5A5A5"/>
      </a:accent3>
      <a:accent4>
        <a:srgbClr val="FFC000"/>
      </a:accent4>
      <a:accent5>
        <a:srgbClr val="488EFF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6506</TotalTime>
  <Words>1442</Words>
  <Application>Microsoft Macintosh PowerPoint</Application>
  <PresentationFormat>On-screen Show (16:9)</PresentationFormat>
  <Paragraphs>329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Calibri</vt:lpstr>
      <vt:lpstr>Calibri Light</vt:lpstr>
      <vt:lpstr>Gill Sans Light</vt:lpstr>
      <vt:lpstr>HelvNeue Light for IBM</vt:lpstr>
      <vt:lpstr>IBM Plex Sans</vt:lpstr>
      <vt:lpstr>IBM Plex Sans Medium</vt:lpstr>
      <vt:lpstr>Mangal</vt:lpstr>
      <vt:lpstr>Wingdings</vt:lpstr>
      <vt:lpstr>Arial</vt:lpstr>
      <vt:lpstr>Office Theme</vt:lpstr>
      <vt:lpstr>5_Office Theme</vt:lpstr>
      <vt:lpstr>3_Office Theme</vt:lpstr>
      <vt:lpstr>Zowe Project Overview</vt:lpstr>
      <vt:lpstr>Agenda</vt:lpstr>
      <vt:lpstr>Introducing Zowe</vt:lpstr>
      <vt:lpstr>Quick Facts about Zowe</vt:lpstr>
      <vt:lpstr>Why Zowe ? </vt:lpstr>
      <vt:lpstr>Zowe Vision Statement</vt:lpstr>
      <vt:lpstr>What’s in Zowe?</vt:lpstr>
      <vt:lpstr>REST Services – API economy for deep integration</vt:lpstr>
      <vt:lpstr>Web Desktop – An app container in a browser</vt:lpstr>
      <vt:lpstr>CLI – Enables cloud-like access to mainframe</vt:lpstr>
      <vt:lpstr>API Mediation Layer – Gateway to mainframe APIs</vt:lpstr>
      <vt:lpstr>PowerPoint Presentation</vt:lpstr>
      <vt:lpstr>Zowe High Level Architecture</vt:lpstr>
      <vt:lpstr>Where is Zowe Extensible?</vt:lpstr>
      <vt:lpstr>Where is Zowe Extensible?</vt:lpstr>
      <vt:lpstr>Where is Zowe Extensible?</vt:lpstr>
      <vt:lpstr>Commitment to Core Infrastructure Initiative (CII) &amp; Badge Program</vt:lpstr>
      <vt:lpstr>PowerPoint Presentation</vt:lpstr>
      <vt:lpstr>Getting Started with …  </vt:lpstr>
      <vt:lpstr>Get involved in the Zowe community</vt:lpstr>
      <vt:lpstr>“Demo”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edit Master title style</dc:title>
  <dc:creator>Amanda Cohen</dc:creator>
  <cp:lastModifiedBy>Tim Brooks</cp:lastModifiedBy>
  <cp:revision>366</cp:revision>
  <cp:lastPrinted>2018-09-24T20:44:24Z</cp:lastPrinted>
  <dcterms:created xsi:type="dcterms:W3CDTF">2015-09-01T19:28:56Z</dcterms:created>
  <dcterms:modified xsi:type="dcterms:W3CDTF">2019-02-15T16:18:31Z</dcterms:modified>
</cp:coreProperties>
</file>